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8" r:id="rId2"/>
    <p:sldId id="256" r:id="rId3"/>
    <p:sldId id="257" r:id="rId4"/>
    <p:sldId id="258" r:id="rId5"/>
    <p:sldId id="259" r:id="rId6"/>
    <p:sldId id="260" r:id="rId7"/>
    <p:sldId id="270" r:id="rId8"/>
    <p:sldId id="271" r:id="rId9"/>
    <p:sldId id="272" r:id="rId10"/>
    <p:sldId id="261" r:id="rId11"/>
    <p:sldId id="262" r:id="rId12"/>
    <p:sldId id="263" r:id="rId13"/>
    <p:sldId id="274" r:id="rId14"/>
    <p:sldId id="264" r:id="rId15"/>
    <p:sldId id="265" r:id="rId16"/>
    <p:sldId id="266" r:id="rId17"/>
    <p:sldId id="267" r:id="rId18"/>
    <p:sldId id="268" r:id="rId19"/>
    <p:sldId id="279" r:id="rId20"/>
    <p:sldId id="280" r:id="rId21"/>
    <p:sldId id="269" r:id="rId22"/>
    <p:sldId id="277" r:id="rId23"/>
  </p:sldIdLst>
  <p:sldSz cx="9144000" cy="6858000" type="screen4x3"/>
  <p:notesSz cx="6858000" cy="9144000"/>
  <p:defaultTextStyle>
    <a:defPPr>
      <a:defRPr lang="ru-RU"/>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61" autoAdjust="0"/>
  </p:normalViewPr>
  <p:slideViewPr>
    <p:cSldViewPr>
      <p:cViewPr>
        <p:scale>
          <a:sx n="100" d="100"/>
          <a:sy n="100" d="100"/>
        </p:scale>
        <p:origin x="-1212"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sz="1800"/>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sz="1800"/>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sz="1800"/>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sz="1800"/>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sz="1800"/>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sz="1800"/>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sz="1800"/>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sz="1800"/>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sz="1800"/>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sz="1800"/>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sz="1800"/>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sz="1800"/>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sz="1800"/>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sz="1800"/>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sz="1800"/>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sz="1800"/>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sz="1800"/>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sz="1800"/>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sz="1800"/>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sz="1800"/>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sz="1800"/>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sz="1800"/>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sz="1800"/>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sz="1800"/>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sz="1800"/>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sz="1800"/>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sz="1800"/>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sz="1800"/>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sz="1800"/>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sz="1800"/>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sz="1800"/>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sz="1800"/>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sz="1800"/>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sz="1800"/>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sz="1800"/>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sz="1800"/>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sz="1800"/>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sz="1800"/>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r>
              <a:rPr lang="ru-RU"/>
              <a:t>Образец заголовка</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ru-RU"/>
              <a:t>Образец подзаголовка</a:t>
            </a:r>
          </a:p>
        </p:txBody>
      </p:sp>
      <p:sp>
        <p:nvSpPr>
          <p:cNvPr id="44" name="Rectangle 44"/>
          <p:cNvSpPr>
            <a:spLocks noGrp="1" noChangeArrowheads="1"/>
          </p:cNvSpPr>
          <p:nvPr>
            <p:ph type="dt" sz="quarter" idx="10"/>
          </p:nvPr>
        </p:nvSpPr>
        <p:spPr/>
        <p:txBody>
          <a:bodyPr/>
          <a:lstStyle>
            <a:lvl1pPr>
              <a:defRPr/>
            </a:lvl1pPr>
          </a:lstStyle>
          <a:p>
            <a:pPr>
              <a:defRPr/>
            </a:pPr>
            <a:endParaRPr lang="ru-RU"/>
          </a:p>
        </p:txBody>
      </p:sp>
      <p:sp>
        <p:nvSpPr>
          <p:cNvPr id="45" name="Rectangle 45"/>
          <p:cNvSpPr>
            <a:spLocks noGrp="1" noChangeArrowheads="1"/>
          </p:cNvSpPr>
          <p:nvPr>
            <p:ph type="ftr" sz="quarter" idx="11"/>
          </p:nvPr>
        </p:nvSpPr>
        <p:spPr/>
        <p:txBody>
          <a:bodyPr/>
          <a:lstStyle>
            <a:lvl1pPr>
              <a:defRPr/>
            </a:lvl1pPr>
          </a:lstStyle>
          <a:p>
            <a:pPr>
              <a:defRPr/>
            </a:pPr>
            <a:endParaRPr lang="ru-RU"/>
          </a:p>
        </p:txBody>
      </p:sp>
      <p:sp>
        <p:nvSpPr>
          <p:cNvPr id="46" name="Rectangle 46"/>
          <p:cNvSpPr>
            <a:spLocks noGrp="1" noChangeArrowheads="1"/>
          </p:cNvSpPr>
          <p:nvPr>
            <p:ph type="sldNum" sz="quarter" idx="12"/>
          </p:nvPr>
        </p:nvSpPr>
        <p:spPr/>
        <p:txBody>
          <a:bodyPr/>
          <a:lstStyle>
            <a:lvl1pPr>
              <a:defRPr/>
            </a:lvl1pPr>
          </a:lstStyle>
          <a:p>
            <a:pPr>
              <a:defRPr/>
            </a:pPr>
            <a:fld id="{C4F4B4E6-2616-4157-BDA3-C9EDF8AB832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8F6EFEB0-717D-4609-A38D-03EF9B67DC7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E1BFF50F-C7E9-471A-A7A0-42481014E310}"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30725"/>
          </a:xfrm>
        </p:spPr>
        <p:txBody>
          <a:bodyPr/>
          <a:lstStyle/>
          <a:p>
            <a:pPr lvl="0"/>
            <a:endParaRPr lang="ru-RU" noProof="0"/>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F9884A9A-5786-4C6B-B657-D45EF51A3E5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D577DA6D-835B-44F2-B0EA-4012E212E52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08E0E0EE-6CCF-4DBD-964C-4180C507665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985D6A41-E24A-49BA-B8B8-18499581E16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4"/>
          <p:cNvSpPr>
            <a:spLocks noGrp="1" noChangeArrowheads="1"/>
          </p:cNvSpPr>
          <p:nvPr>
            <p:ph type="dt" sz="half" idx="10"/>
          </p:nvPr>
        </p:nvSpPr>
        <p:spPr>
          <a:ln/>
        </p:spPr>
        <p:txBody>
          <a:bodyPr/>
          <a:lstStyle>
            <a:lvl1pPr>
              <a:defRPr/>
            </a:lvl1pPr>
          </a:lstStyle>
          <a:p>
            <a:pPr>
              <a:defRPr/>
            </a:pPr>
            <a:endParaRPr lang="ru-RU"/>
          </a:p>
        </p:txBody>
      </p:sp>
      <p:sp>
        <p:nvSpPr>
          <p:cNvPr id="8" name="Rectangle 45"/>
          <p:cNvSpPr>
            <a:spLocks noGrp="1" noChangeArrowheads="1"/>
          </p:cNvSpPr>
          <p:nvPr>
            <p:ph type="ftr" sz="quarter" idx="11"/>
          </p:nvPr>
        </p:nvSpPr>
        <p:spPr>
          <a:ln/>
        </p:spPr>
        <p:txBody>
          <a:bodyPr/>
          <a:lstStyle>
            <a:lvl1pPr>
              <a:defRPr/>
            </a:lvl1pPr>
          </a:lstStyle>
          <a:p>
            <a:pPr>
              <a:defRPr/>
            </a:pPr>
            <a:endParaRPr lang="ru-RU"/>
          </a:p>
        </p:txBody>
      </p:sp>
      <p:sp>
        <p:nvSpPr>
          <p:cNvPr id="9" name="Rectangle 46"/>
          <p:cNvSpPr>
            <a:spLocks noGrp="1" noChangeArrowheads="1"/>
          </p:cNvSpPr>
          <p:nvPr>
            <p:ph type="sldNum" sz="quarter" idx="12"/>
          </p:nvPr>
        </p:nvSpPr>
        <p:spPr>
          <a:ln/>
        </p:spPr>
        <p:txBody>
          <a:bodyPr/>
          <a:lstStyle>
            <a:lvl1pPr>
              <a:defRPr/>
            </a:lvl1pPr>
          </a:lstStyle>
          <a:p>
            <a:pPr>
              <a:defRPr/>
            </a:pPr>
            <a:fld id="{465FCAB1-5342-4062-B014-CC2E89B4C76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4"/>
          <p:cNvSpPr>
            <a:spLocks noGrp="1" noChangeArrowheads="1"/>
          </p:cNvSpPr>
          <p:nvPr>
            <p:ph type="dt" sz="half" idx="10"/>
          </p:nvPr>
        </p:nvSpPr>
        <p:spPr>
          <a:ln/>
        </p:spPr>
        <p:txBody>
          <a:bodyPr/>
          <a:lstStyle>
            <a:lvl1pPr>
              <a:defRPr/>
            </a:lvl1pPr>
          </a:lstStyle>
          <a:p>
            <a:pPr>
              <a:defRPr/>
            </a:pPr>
            <a:endParaRPr lang="ru-RU"/>
          </a:p>
        </p:txBody>
      </p:sp>
      <p:sp>
        <p:nvSpPr>
          <p:cNvPr id="4" name="Rectangle 45"/>
          <p:cNvSpPr>
            <a:spLocks noGrp="1" noChangeArrowheads="1"/>
          </p:cNvSpPr>
          <p:nvPr>
            <p:ph type="ftr" sz="quarter" idx="11"/>
          </p:nvPr>
        </p:nvSpPr>
        <p:spPr>
          <a:ln/>
        </p:spPr>
        <p:txBody>
          <a:bodyPr/>
          <a:lstStyle>
            <a:lvl1pPr>
              <a:defRPr/>
            </a:lvl1pPr>
          </a:lstStyle>
          <a:p>
            <a:pPr>
              <a:defRPr/>
            </a:pPr>
            <a:endParaRPr lang="ru-RU"/>
          </a:p>
        </p:txBody>
      </p:sp>
      <p:sp>
        <p:nvSpPr>
          <p:cNvPr id="5" name="Rectangle 46"/>
          <p:cNvSpPr>
            <a:spLocks noGrp="1" noChangeArrowheads="1"/>
          </p:cNvSpPr>
          <p:nvPr>
            <p:ph type="sldNum" sz="quarter" idx="12"/>
          </p:nvPr>
        </p:nvSpPr>
        <p:spPr>
          <a:ln/>
        </p:spPr>
        <p:txBody>
          <a:bodyPr/>
          <a:lstStyle>
            <a:lvl1pPr>
              <a:defRPr/>
            </a:lvl1pPr>
          </a:lstStyle>
          <a:p>
            <a:pPr>
              <a:defRPr/>
            </a:pPr>
            <a:fld id="{3EE27A14-1DB7-4844-A171-38AFD87502D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ru-RU"/>
          </a:p>
        </p:txBody>
      </p:sp>
      <p:sp>
        <p:nvSpPr>
          <p:cNvPr id="3" name="Rectangle 45"/>
          <p:cNvSpPr>
            <a:spLocks noGrp="1" noChangeArrowheads="1"/>
          </p:cNvSpPr>
          <p:nvPr>
            <p:ph type="ftr" sz="quarter" idx="11"/>
          </p:nvPr>
        </p:nvSpPr>
        <p:spPr>
          <a:ln/>
        </p:spPr>
        <p:txBody>
          <a:bodyPr/>
          <a:lstStyle>
            <a:lvl1pPr>
              <a:defRPr/>
            </a:lvl1pPr>
          </a:lstStyle>
          <a:p>
            <a:pPr>
              <a:defRPr/>
            </a:pPr>
            <a:endParaRPr lang="ru-RU"/>
          </a:p>
        </p:txBody>
      </p:sp>
      <p:sp>
        <p:nvSpPr>
          <p:cNvPr id="4" name="Rectangle 46"/>
          <p:cNvSpPr>
            <a:spLocks noGrp="1" noChangeArrowheads="1"/>
          </p:cNvSpPr>
          <p:nvPr>
            <p:ph type="sldNum" sz="quarter" idx="12"/>
          </p:nvPr>
        </p:nvSpPr>
        <p:spPr>
          <a:ln/>
        </p:spPr>
        <p:txBody>
          <a:bodyPr/>
          <a:lstStyle>
            <a:lvl1pPr>
              <a:defRPr/>
            </a:lvl1pPr>
          </a:lstStyle>
          <a:p>
            <a:pPr>
              <a:defRPr/>
            </a:pPr>
            <a:fld id="{21AB8FF8-160C-4F14-8E38-533AABA7BDD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16D1E299-01A1-4C52-9AE2-293AAEDFF01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3100F004-5A6F-494E-B75F-454B99BCADA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ru-RU" sz="1800"/>
            </a:p>
          </p:txBody>
        </p:sp>
        <p:sp>
          <p:nvSpPr>
            <p:cNvPr id="410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sz="1800"/>
            </a:p>
          </p:txBody>
        </p:sp>
        <p:sp>
          <p:nvSpPr>
            <p:cNvPr id="410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ru-RU" sz="1800"/>
            </a:p>
          </p:txBody>
        </p:sp>
        <p:sp>
          <p:nvSpPr>
            <p:cNvPr id="410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sz="1800"/>
            </a:p>
          </p:txBody>
        </p:sp>
        <p:sp>
          <p:nvSpPr>
            <p:cNvPr id="410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ru-RU" sz="1800"/>
            </a:p>
          </p:txBody>
        </p:sp>
        <p:sp>
          <p:nvSpPr>
            <p:cNvPr id="410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ru-RU" sz="1800"/>
            </a:p>
          </p:txBody>
        </p:sp>
        <p:sp>
          <p:nvSpPr>
            <p:cNvPr id="410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ru-RU" sz="1800"/>
            </a:p>
          </p:txBody>
        </p:sp>
        <p:sp>
          <p:nvSpPr>
            <p:cNvPr id="410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sz="1800"/>
            </a:p>
          </p:txBody>
        </p:sp>
        <p:sp>
          <p:nvSpPr>
            <p:cNvPr id="410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ru-RU" sz="1800"/>
            </a:p>
          </p:txBody>
        </p:sp>
        <p:sp>
          <p:nvSpPr>
            <p:cNvPr id="410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ru-RU" sz="1800"/>
            </a:p>
          </p:txBody>
        </p:sp>
        <p:sp>
          <p:nvSpPr>
            <p:cNvPr id="410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ru-RU" sz="1800"/>
            </a:p>
          </p:txBody>
        </p:sp>
        <p:sp>
          <p:nvSpPr>
            <p:cNvPr id="411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ru-RU" sz="1800"/>
            </a:p>
          </p:txBody>
        </p:sp>
        <p:sp>
          <p:nvSpPr>
            <p:cNvPr id="411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sz="1800"/>
            </a:p>
          </p:txBody>
        </p:sp>
        <p:sp>
          <p:nvSpPr>
            <p:cNvPr id="411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ru-RU" sz="1800"/>
            </a:p>
          </p:txBody>
        </p:sp>
        <p:sp>
          <p:nvSpPr>
            <p:cNvPr id="411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ru-RU" sz="1800"/>
            </a:p>
          </p:txBody>
        </p:sp>
        <p:sp>
          <p:nvSpPr>
            <p:cNvPr id="411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ru-RU" sz="1800"/>
            </a:p>
          </p:txBody>
        </p:sp>
        <p:sp>
          <p:nvSpPr>
            <p:cNvPr id="411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ru-RU" sz="1800"/>
            </a:p>
          </p:txBody>
        </p:sp>
        <p:sp>
          <p:nvSpPr>
            <p:cNvPr id="411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ru-RU" sz="1800"/>
            </a:p>
          </p:txBody>
        </p:sp>
        <p:sp>
          <p:nvSpPr>
            <p:cNvPr id="411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ru-RU" sz="1800"/>
            </a:p>
          </p:txBody>
        </p:sp>
        <p:sp>
          <p:nvSpPr>
            <p:cNvPr id="411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ru-RU" sz="1800"/>
            </a:p>
          </p:txBody>
        </p:sp>
        <p:sp>
          <p:nvSpPr>
            <p:cNvPr id="411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sz="1800"/>
            </a:p>
          </p:txBody>
        </p:sp>
        <p:sp>
          <p:nvSpPr>
            <p:cNvPr id="412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ru-RU" sz="1800"/>
            </a:p>
          </p:txBody>
        </p:sp>
        <p:sp>
          <p:nvSpPr>
            <p:cNvPr id="412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ru-RU" sz="1800"/>
            </a:p>
          </p:txBody>
        </p:sp>
        <p:sp>
          <p:nvSpPr>
            <p:cNvPr id="412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ru-RU" sz="1800"/>
            </a:p>
          </p:txBody>
        </p:sp>
        <p:sp>
          <p:nvSpPr>
            <p:cNvPr id="412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ru-RU" sz="1800"/>
            </a:p>
          </p:txBody>
        </p:sp>
        <p:sp>
          <p:nvSpPr>
            <p:cNvPr id="412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ru-RU" sz="1800"/>
            </a:p>
          </p:txBody>
        </p:sp>
        <p:sp>
          <p:nvSpPr>
            <p:cNvPr id="412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ru-RU" sz="1800"/>
            </a:p>
          </p:txBody>
        </p:sp>
        <p:sp>
          <p:nvSpPr>
            <p:cNvPr id="412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ru-RU" sz="1800"/>
            </a:p>
          </p:txBody>
        </p:sp>
        <p:sp>
          <p:nvSpPr>
            <p:cNvPr id="412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ru-RU" sz="1800"/>
            </a:p>
          </p:txBody>
        </p:sp>
        <p:sp>
          <p:nvSpPr>
            <p:cNvPr id="412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ru-RU" sz="1800"/>
            </a:p>
          </p:txBody>
        </p:sp>
        <p:sp>
          <p:nvSpPr>
            <p:cNvPr id="412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ru-RU" sz="1800"/>
            </a:p>
          </p:txBody>
        </p:sp>
        <p:sp>
          <p:nvSpPr>
            <p:cNvPr id="413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sz="1800"/>
            </a:p>
          </p:txBody>
        </p:sp>
        <p:sp>
          <p:nvSpPr>
            <p:cNvPr id="413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ru-RU" sz="1800"/>
            </a:p>
          </p:txBody>
        </p:sp>
        <p:sp>
          <p:nvSpPr>
            <p:cNvPr id="413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ru-RU" sz="1800"/>
            </a:p>
          </p:txBody>
        </p:sp>
        <p:sp>
          <p:nvSpPr>
            <p:cNvPr id="413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ru-RU" sz="1800"/>
            </a:p>
          </p:txBody>
        </p:sp>
        <p:sp>
          <p:nvSpPr>
            <p:cNvPr id="413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ru-RU" sz="1800"/>
            </a:p>
          </p:txBody>
        </p:sp>
        <p:grpSp>
          <p:nvGrpSpPr>
            <p:cNvPr id="1068"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ru-RU" sz="1800"/>
              </a:p>
            </p:txBody>
          </p:sp>
          <p:sp>
            <p:nvSpPr>
              <p:cNvPr id="413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ru-RU" sz="1800"/>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ru-RU"/>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ru-RU"/>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7A926BF1-A504-432B-851F-56315BD01D26}"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12" r:id="rId1"/>
    <p:sldLayoutId id="2147483711" r:id="rId2"/>
    <p:sldLayoutId id="2147483710" r:id="rId3"/>
    <p:sldLayoutId id="2147483709" r:id="rId4"/>
    <p:sldLayoutId id="2147483708" r:id="rId5"/>
    <p:sldLayoutId id="2147483707" r:id="rId6"/>
    <p:sldLayoutId id="2147483706" r:id="rId7"/>
    <p:sldLayoutId id="2147483705" r:id="rId8"/>
    <p:sldLayoutId id="2147483704" r:id="rId9"/>
    <p:sldLayoutId id="2147483703" r:id="rId10"/>
    <p:sldLayoutId id="2147483702" r:id="rId11"/>
    <p:sldLayoutId id="214748370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428736"/>
            <a:ext cx="6768752" cy="2360304"/>
          </a:xfrm>
        </p:spPr>
        <p:txBody>
          <a:bodyPr/>
          <a:lstStyle/>
          <a:p>
            <a:pPr>
              <a:lnSpc>
                <a:spcPct val="150000"/>
              </a:lnSpc>
            </a:pPr>
            <a:r>
              <a:rPr lang="ru-RU" b="1" dirty="0" smtClean="0">
                <a:latin typeface="Bookman Old Style" panose="02050604050505020204" pitchFamily="18" charset="0"/>
              </a:rPr>
              <a:t>Шестое марта</a:t>
            </a:r>
            <a:r>
              <a:rPr lang="ru-RU" b="1" dirty="0" smtClean="0">
                <a:latin typeface="Bookman Old Style" panose="02050604050505020204" pitchFamily="18" charset="0"/>
              </a:rPr>
              <a:t>. </a:t>
            </a:r>
            <a:r>
              <a:rPr lang="ru-RU" b="1" dirty="0" smtClean="0">
                <a:latin typeface="Bookman Old Style" panose="02050604050505020204" pitchFamily="18" charset="0"/>
              </a:rPr>
              <a:t/>
            </a:r>
            <a:br>
              <a:rPr lang="ru-RU" b="1" dirty="0" smtClean="0">
                <a:latin typeface="Bookman Old Style" panose="02050604050505020204" pitchFamily="18" charset="0"/>
              </a:rPr>
            </a:br>
            <a:r>
              <a:rPr lang="ru-RU" b="1" dirty="0" smtClean="0">
                <a:latin typeface="Bookman Old Style" panose="02050604050505020204" pitchFamily="18" charset="0"/>
              </a:rPr>
              <a:t>Классная работа</a:t>
            </a:r>
            <a:r>
              <a:rPr lang="ru-RU" b="1" dirty="0" smtClean="0"/>
              <a:t>.</a:t>
            </a:r>
            <a:endParaRPr lang="ru-RU"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8775" y="2492896"/>
            <a:ext cx="8785225" cy="1150410"/>
          </a:xfrm>
        </p:spPr>
        <p:txBody>
          <a:bodyPr/>
          <a:lstStyle/>
          <a:p>
            <a:pPr indent="361950"/>
            <a:r>
              <a:rPr lang="ru-RU" sz="2800" b="1" u="dotDash" dirty="0" smtClean="0">
                <a:solidFill>
                  <a:schemeClr val="tx1"/>
                </a:solidFill>
                <a:effectLst/>
                <a:latin typeface="Bookman Old Style" panose="02050604050505020204" pitchFamily="18" charset="0"/>
              </a:rPr>
              <a:t>Здесь</a:t>
            </a:r>
            <a:r>
              <a:rPr lang="ru-RU" sz="2800" b="1" dirty="0">
                <a:solidFill>
                  <a:schemeClr val="tx1"/>
                </a:solidFill>
                <a:effectLst/>
                <a:latin typeface="Bookman Old Style" panose="02050604050505020204" pitchFamily="18" charset="0"/>
              </a:rPr>
              <a:t>, </a:t>
            </a:r>
            <a:r>
              <a:rPr lang="ru-RU" sz="2800" b="1" u="dotDash" dirty="0">
                <a:solidFill>
                  <a:schemeClr val="tx1"/>
                </a:solidFill>
                <a:effectLst/>
                <a:latin typeface="Bookman Old Style" panose="02050604050505020204" pitchFamily="18" charset="0"/>
              </a:rPr>
              <a:t>среди болот</a:t>
            </a:r>
            <a:r>
              <a:rPr lang="ru-RU" sz="2800" b="1" dirty="0">
                <a:solidFill>
                  <a:schemeClr val="tx1"/>
                </a:solidFill>
                <a:effectLst/>
                <a:latin typeface="Bookman Old Style" panose="02050604050505020204" pitchFamily="18" charset="0"/>
              </a:rPr>
              <a:t>, </a:t>
            </a:r>
            <a:r>
              <a:rPr lang="ru-RU" sz="2800" b="1" u="wavy" dirty="0">
                <a:solidFill>
                  <a:schemeClr val="tx1"/>
                </a:solidFill>
                <a:effectLst/>
                <a:latin typeface="Bookman Old Style" panose="02050604050505020204" pitchFamily="18" charset="0"/>
              </a:rPr>
              <a:t>поросших богатой растительностью</a:t>
            </a:r>
            <a:r>
              <a:rPr lang="ru-RU" sz="2800" b="1" dirty="0">
                <a:solidFill>
                  <a:schemeClr val="tx1"/>
                </a:solidFill>
                <a:effectLst/>
                <a:latin typeface="Bookman Old Style" panose="02050604050505020204" pitchFamily="18" charset="0"/>
              </a:rPr>
              <a:t>, и </a:t>
            </a:r>
            <a:r>
              <a:rPr lang="ru-RU" sz="2800" b="1" u="wavy" dirty="0">
                <a:solidFill>
                  <a:schemeClr val="tx1"/>
                </a:solidFill>
                <a:effectLst/>
                <a:latin typeface="Bookman Old Style" panose="02050604050505020204" pitchFamily="18" charset="0"/>
              </a:rPr>
              <a:t>глухих</a:t>
            </a:r>
            <a:r>
              <a:rPr lang="ru-RU" sz="2800" b="1" dirty="0">
                <a:solidFill>
                  <a:schemeClr val="tx1"/>
                </a:solidFill>
                <a:effectLst/>
                <a:latin typeface="Bookman Old Style" panose="02050604050505020204" pitchFamily="18" charset="0"/>
              </a:rPr>
              <a:t> </a:t>
            </a:r>
            <a:r>
              <a:rPr lang="ru-RU" sz="2800" b="1" u="dash" dirty="0">
                <a:solidFill>
                  <a:schemeClr val="tx1"/>
                </a:solidFill>
                <a:effectLst/>
                <a:latin typeface="Bookman Old Style" panose="02050604050505020204" pitchFamily="18" charset="0"/>
              </a:rPr>
              <a:t>лесов</a:t>
            </a:r>
            <a:r>
              <a:rPr lang="ru-RU" sz="2800" b="1" dirty="0">
                <a:solidFill>
                  <a:schemeClr val="tx1"/>
                </a:solidFill>
                <a:effectLst/>
                <a:latin typeface="Bookman Old Style" panose="02050604050505020204" pitchFamily="18" charset="0"/>
              </a:rPr>
              <a:t>, </a:t>
            </a:r>
            <a:r>
              <a:rPr lang="ru-RU" sz="2800" b="1" u="dotDash" dirty="0">
                <a:solidFill>
                  <a:schemeClr val="tx1"/>
                </a:solidFill>
                <a:effectLst/>
                <a:latin typeface="Bookman Old Style" panose="02050604050505020204" pitchFamily="18" charset="0"/>
              </a:rPr>
              <a:t>изгибаясь</a:t>
            </a:r>
            <a:r>
              <a:rPr lang="ru-RU" sz="2800" b="1" dirty="0">
                <a:solidFill>
                  <a:schemeClr val="tx1"/>
                </a:solidFill>
                <a:effectLst/>
                <a:latin typeface="Bookman Old Style" panose="02050604050505020204" pitchFamily="18" charset="0"/>
              </a:rPr>
              <a:t>, </a:t>
            </a:r>
            <a:r>
              <a:rPr lang="ru-RU" sz="2800" b="1" u="dbl" dirty="0">
                <a:solidFill>
                  <a:schemeClr val="tx1"/>
                </a:solidFill>
                <a:effectLst/>
                <a:latin typeface="Bookman Old Style" panose="02050604050505020204" pitchFamily="18" charset="0"/>
              </a:rPr>
              <a:t>пробирается</a:t>
            </a:r>
            <a:r>
              <a:rPr lang="ru-RU" sz="2800" b="1" dirty="0">
                <a:solidFill>
                  <a:schemeClr val="tx1"/>
                </a:solidFill>
                <a:effectLst/>
                <a:latin typeface="Bookman Old Style" panose="02050604050505020204" pitchFamily="18" charset="0"/>
              </a:rPr>
              <a:t> </a:t>
            </a:r>
            <a:r>
              <a:rPr lang="ru-RU" sz="2800" b="1" u="wavy" dirty="0">
                <a:solidFill>
                  <a:schemeClr val="tx1"/>
                </a:solidFill>
                <a:effectLst/>
                <a:latin typeface="Bookman Old Style" panose="02050604050505020204" pitchFamily="18" charset="0"/>
              </a:rPr>
              <a:t>тоненький</a:t>
            </a:r>
            <a:r>
              <a:rPr lang="ru-RU" sz="2800" b="1" u="sng" dirty="0">
                <a:solidFill>
                  <a:schemeClr val="tx1"/>
                </a:solidFill>
                <a:effectLst/>
                <a:latin typeface="Bookman Old Style" panose="02050604050505020204" pitchFamily="18" charset="0"/>
              </a:rPr>
              <a:t> </a:t>
            </a:r>
            <a:r>
              <a:rPr lang="ru-RU" sz="2800" b="1" u="sng" dirty="0" smtClean="0">
                <a:solidFill>
                  <a:schemeClr val="tx1"/>
                </a:solidFill>
                <a:effectLst/>
                <a:latin typeface="Bookman Old Style" panose="02050604050505020204" pitchFamily="18" charset="0"/>
              </a:rPr>
              <a:t>ручеёк</a:t>
            </a:r>
            <a:br>
              <a:rPr lang="ru-RU" sz="2800" b="1" u="sng" dirty="0" smtClean="0">
                <a:solidFill>
                  <a:schemeClr val="tx1"/>
                </a:solidFill>
                <a:effectLst/>
                <a:latin typeface="Bookman Old Style" panose="02050604050505020204" pitchFamily="18" charset="0"/>
              </a:rPr>
            </a:br>
            <a:r>
              <a:rPr lang="ru-RU" sz="2800" b="1" dirty="0">
                <a:solidFill>
                  <a:schemeClr val="tx1"/>
                </a:solidFill>
                <a:effectLst/>
                <a:latin typeface="Bookman Old Style" panose="02050604050505020204" pitchFamily="18" charset="0"/>
              </a:rPr>
              <a:t/>
            </a:r>
            <a:br>
              <a:rPr lang="ru-RU" sz="2800" b="1" dirty="0">
                <a:solidFill>
                  <a:schemeClr val="tx1"/>
                </a:solidFill>
                <a:effectLst/>
                <a:latin typeface="Bookman Old Style" panose="02050604050505020204" pitchFamily="18" charset="0"/>
              </a:rPr>
            </a:br>
            <a:r>
              <a:rPr lang="ru-RU" sz="2500" dirty="0">
                <a:effectLst/>
                <a:latin typeface="Cambria" panose="02040503050406030204" pitchFamily="18" charset="0"/>
              </a:rPr>
              <a:t>(Повествовательное, невосклицательное, простое, двусоставное, распространенное, осложнено одиночным деепричастием, обособленным определением, выраженным причастным  оборотом, уточняющим членом предложения (уточняющим обстоятельством места).</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51110" y="1087909"/>
            <a:ext cx="8713788" cy="5005387"/>
          </a:xfrm>
        </p:spPr>
        <p:txBody>
          <a:bodyPr/>
          <a:lstStyle/>
          <a:p>
            <a:pPr eaLnBrk="1" hangingPunct="1">
              <a:lnSpc>
                <a:spcPct val="90000"/>
              </a:lnSpc>
              <a:buFont typeface="Wingdings" pitchFamily="2" charset="2"/>
              <a:buNone/>
            </a:pPr>
            <a:r>
              <a:rPr lang="ru-RU" sz="2800" dirty="0" smtClean="0"/>
              <a:t>   </a:t>
            </a:r>
          </a:p>
        </p:txBody>
      </p:sp>
      <p:pic>
        <p:nvPicPr>
          <p:cNvPr id="4" name="Рисунок 3" descr="C:\Users\House\Desktop\К СИПКРО\img5.jpg"/>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052736"/>
            <a:ext cx="5976664" cy="462721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65150" y="2071678"/>
            <a:ext cx="8578850" cy="1638300"/>
          </a:xfrm>
        </p:spPr>
        <p:txBody>
          <a:bodyPr/>
          <a:lstStyle/>
          <a:p>
            <a:pPr algn="l"/>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200" b="1" u="sng" dirty="0">
                <a:effectLst/>
                <a:latin typeface="Bookman Old Style" panose="02050604050505020204" pitchFamily="18" charset="0"/>
              </a:rPr>
              <a:t/>
            </a:r>
            <a:br>
              <a:rPr lang="ru-RU" sz="200" b="1" u="sng" dirty="0">
                <a:effectLst/>
                <a:latin typeface="Bookman Old Style" panose="02050604050505020204" pitchFamily="18" charset="0"/>
              </a:rPr>
            </a:br>
            <a:r>
              <a:rPr lang="ru-RU" sz="200" b="1" u="sng" dirty="0" smtClean="0">
                <a:effectLst/>
                <a:latin typeface="Bookman Old Style" panose="02050604050505020204" pitchFamily="18" charset="0"/>
              </a:rPr>
              <a:t/>
            </a:r>
            <a:br>
              <a:rPr lang="ru-RU" sz="200" b="1" u="sng" dirty="0" smtClean="0">
                <a:effectLst/>
                <a:latin typeface="Bookman Old Style" panose="02050604050505020204" pitchFamily="18" charset="0"/>
              </a:rPr>
            </a:br>
            <a:r>
              <a:rPr lang="ru-RU" sz="3000" b="1" u="sng" dirty="0" smtClean="0">
                <a:effectLst/>
                <a:latin typeface="Bookman Old Style" panose="02050604050505020204" pitchFamily="18" charset="0"/>
              </a:rPr>
              <a:t>Задание </a:t>
            </a:r>
            <a:r>
              <a:rPr lang="ru-RU" sz="3000" b="1" u="sng" dirty="0">
                <a:effectLst/>
                <a:latin typeface="Bookman Old Style" panose="02050604050505020204" pitchFamily="18" charset="0"/>
              </a:rPr>
              <a:t>1</a:t>
            </a:r>
            <a:r>
              <a:rPr lang="ru-RU" sz="2500" b="1" dirty="0">
                <a:effectLst/>
                <a:latin typeface="Bookman Old Style" panose="02050604050505020204" pitchFamily="18" charset="0"/>
              </a:rPr>
              <a:t>: </a:t>
            </a:r>
            <a:r>
              <a:rPr lang="ru-RU" sz="1000" dirty="0" smtClean="0">
                <a:effectLst/>
                <a:latin typeface="Bookman Old Style" panose="02050604050505020204" pitchFamily="18" charset="0"/>
              </a:rPr>
              <a:t/>
            </a:r>
            <a:br>
              <a:rPr lang="ru-RU" sz="1000" dirty="0" smtClean="0">
                <a:effectLst/>
                <a:latin typeface="Bookman Old Style" panose="02050604050505020204" pitchFamily="18" charset="0"/>
              </a:rPr>
            </a:br>
            <a:r>
              <a:rPr lang="ru-RU" sz="2000" dirty="0" smtClean="0">
                <a:effectLst/>
              </a:rPr>
              <a:t/>
            </a:r>
            <a:br>
              <a:rPr lang="ru-RU" sz="2000" dirty="0" smtClean="0">
                <a:effectLst/>
              </a:rPr>
            </a:br>
            <a:r>
              <a:rPr lang="ru-RU" sz="2000" dirty="0" smtClean="0">
                <a:effectLst/>
                <a:latin typeface="Cambria" panose="02040503050406030204" pitchFamily="18" charset="0"/>
              </a:rPr>
              <a:t>записать </a:t>
            </a:r>
            <a:r>
              <a:rPr lang="ru-RU" sz="2000" dirty="0">
                <a:effectLst/>
                <a:latin typeface="Cambria" panose="02040503050406030204" pitchFamily="18" charset="0"/>
              </a:rPr>
              <a:t>предложения, вставив в них обособленные члены,  расставить знаки препинания, рассказать об обособленных определениях, используя материал задания.</a:t>
            </a:r>
            <a:r>
              <a:rPr lang="ru-RU" sz="2000" b="1" dirty="0">
                <a:effectLst/>
                <a:latin typeface="Cambria" panose="02040503050406030204" pitchFamily="18" charset="0"/>
              </a:rPr>
              <a:t> </a:t>
            </a:r>
            <a:r>
              <a:rPr lang="ru-RU" sz="2000" dirty="0">
                <a:effectLst/>
                <a:latin typeface="Cambria" panose="02040503050406030204" pitchFamily="18" charset="0"/>
              </a:rPr>
              <a:t/>
            </a:r>
            <a:br>
              <a:rPr lang="ru-RU" sz="2000" dirty="0">
                <a:effectLst/>
                <a:latin typeface="Cambria" panose="02040503050406030204" pitchFamily="18" charset="0"/>
              </a:rPr>
            </a:br>
            <a:r>
              <a:rPr lang="ru-RU" sz="2000" dirty="0" smtClean="0">
                <a:effectLst/>
                <a:latin typeface="Cambria" panose="02040503050406030204" pitchFamily="18" charset="0"/>
              </a:rPr>
              <a:t>    </a:t>
            </a:r>
            <a:r>
              <a:rPr lang="ru-RU" sz="2000" b="1" dirty="0" smtClean="0">
                <a:effectLst/>
                <a:latin typeface="Cambria" panose="02040503050406030204" pitchFamily="18" charset="0"/>
              </a:rPr>
              <a:t>1</a:t>
            </a:r>
            <a:r>
              <a:rPr lang="ru-RU" sz="2000" dirty="0" smtClean="0">
                <a:effectLst/>
                <a:latin typeface="Cambria" panose="02040503050406030204" pitchFamily="18" charset="0"/>
              </a:rPr>
              <a:t>.Свежий </a:t>
            </a:r>
            <a:r>
              <a:rPr lang="ru-RU" sz="2000" dirty="0">
                <a:effectLst/>
                <a:latin typeface="Cambria" panose="02040503050406030204" pitchFamily="18" charset="0"/>
              </a:rPr>
              <a:t>ветер, </a:t>
            </a:r>
            <a:r>
              <a:rPr lang="ru-RU" sz="2000" b="1" u="sng" dirty="0">
                <a:effectLst/>
                <a:latin typeface="Cambria" panose="02040503050406030204" pitchFamily="18" charset="0"/>
              </a:rPr>
              <a:t>дувший с моря</a:t>
            </a:r>
            <a:r>
              <a:rPr lang="ru-RU" sz="2000" b="1" dirty="0">
                <a:effectLst/>
                <a:latin typeface="Cambria" panose="02040503050406030204" pitchFamily="18" charset="0"/>
              </a:rPr>
              <a:t>, </a:t>
            </a:r>
            <a:r>
              <a:rPr lang="ru-RU" sz="2000" dirty="0">
                <a:effectLst/>
                <a:latin typeface="Cambria" panose="02040503050406030204" pitchFamily="18" charset="0"/>
              </a:rPr>
              <a:t>подгонял </a:t>
            </a:r>
            <a:r>
              <a:rPr lang="ru-RU" sz="2000" dirty="0" smtClean="0">
                <a:effectLst/>
                <a:latin typeface="Cambria" panose="02040503050406030204" pitchFamily="18" charset="0"/>
              </a:rPr>
              <a:t>лодку.</a:t>
            </a:r>
            <a:r>
              <a:rPr lang="ru-RU" sz="2000" i="1" dirty="0" smtClean="0">
                <a:effectLst/>
                <a:latin typeface="Cambria" panose="02040503050406030204" pitchFamily="18" charset="0"/>
              </a:rPr>
              <a:t> </a:t>
            </a:r>
            <a:r>
              <a:rPr lang="ru-RU" sz="2000" i="1" dirty="0">
                <a:effectLst/>
                <a:latin typeface="Cambria" panose="02040503050406030204" pitchFamily="18" charset="0"/>
              </a:rPr>
              <a:t>(</a:t>
            </a:r>
            <a:r>
              <a:rPr lang="ru-RU" sz="2000" dirty="0">
                <a:effectLst/>
                <a:latin typeface="Cambria" panose="02040503050406030204" pitchFamily="18" charset="0"/>
              </a:rPr>
              <a:t>Обособленное определение, выраженное причастным оборотом.)</a:t>
            </a:r>
            <a:br>
              <a:rPr lang="ru-RU" sz="2000" dirty="0">
                <a:effectLst/>
                <a:latin typeface="Cambria" panose="02040503050406030204" pitchFamily="18" charset="0"/>
              </a:rPr>
            </a:br>
            <a:r>
              <a:rPr lang="ru-RU" sz="2000" b="1" dirty="0" smtClean="0">
                <a:effectLst/>
                <a:latin typeface="Cambria" panose="02040503050406030204" pitchFamily="18" charset="0"/>
              </a:rPr>
              <a:t>    2</a:t>
            </a:r>
            <a:r>
              <a:rPr lang="ru-RU" sz="2000" dirty="0">
                <a:effectLst/>
                <a:latin typeface="Cambria" panose="02040503050406030204" pitchFamily="18" charset="0"/>
              </a:rPr>
              <a:t>. </a:t>
            </a:r>
            <a:r>
              <a:rPr lang="ru-RU" sz="2000" i="1" dirty="0">
                <a:effectLst/>
                <a:latin typeface="Cambria" panose="02040503050406030204" pitchFamily="18" charset="0"/>
              </a:rPr>
              <a:t>На ручей, </a:t>
            </a:r>
            <a:r>
              <a:rPr lang="ru-RU" sz="2000" b="1" i="1" u="sng" dirty="0">
                <a:effectLst/>
                <a:latin typeface="Cambria" panose="02040503050406030204" pitchFamily="18" charset="0"/>
              </a:rPr>
              <a:t>рябой и пестрый</a:t>
            </a:r>
            <a:r>
              <a:rPr lang="ru-RU" sz="2000" i="1" dirty="0">
                <a:effectLst/>
                <a:latin typeface="Cambria" panose="02040503050406030204" pitchFamily="18" charset="0"/>
              </a:rPr>
              <a:t>, за листком летит листок. (</a:t>
            </a:r>
            <a:r>
              <a:rPr lang="ru-RU" sz="2000" dirty="0">
                <a:effectLst/>
                <a:latin typeface="Cambria" panose="02040503050406030204" pitchFamily="18" charset="0"/>
              </a:rPr>
              <a:t>Обособленное определение, выраженное одиночными прилагательными).</a:t>
            </a:r>
            <a:r>
              <a:rPr lang="ru-RU" sz="2000" i="1" dirty="0">
                <a:effectLst/>
                <a:latin typeface="Cambria" panose="02040503050406030204" pitchFamily="18" charset="0"/>
              </a:rPr>
              <a:t> (Н. Некрасов) </a:t>
            </a:r>
            <a:r>
              <a:rPr lang="ru-RU" sz="2000" dirty="0">
                <a:effectLst/>
                <a:latin typeface="Cambria" panose="02040503050406030204" pitchFamily="18" charset="0"/>
              </a:rPr>
              <a:t/>
            </a:r>
            <a:br>
              <a:rPr lang="ru-RU" sz="2000" dirty="0">
                <a:effectLst/>
                <a:latin typeface="Cambria" panose="02040503050406030204" pitchFamily="18" charset="0"/>
              </a:rPr>
            </a:br>
            <a:r>
              <a:rPr lang="ru-RU" sz="2000" dirty="0" smtClean="0">
                <a:effectLst/>
                <a:latin typeface="Cambria" panose="02040503050406030204" pitchFamily="18" charset="0"/>
              </a:rPr>
              <a:t>    </a:t>
            </a:r>
            <a:r>
              <a:rPr lang="ru-RU" sz="2000" b="1" dirty="0" smtClean="0">
                <a:effectLst/>
                <a:latin typeface="Cambria" panose="02040503050406030204" pitchFamily="18" charset="0"/>
              </a:rPr>
              <a:t>3</a:t>
            </a:r>
            <a:r>
              <a:rPr lang="ru-RU" sz="2000" b="1" dirty="0">
                <a:effectLst/>
                <a:latin typeface="Cambria" panose="02040503050406030204" pitchFamily="18" charset="0"/>
              </a:rPr>
              <a:t>.</a:t>
            </a:r>
            <a:r>
              <a:rPr lang="ru-RU" sz="2000" dirty="0">
                <a:effectLst/>
                <a:latin typeface="Cambria" panose="02040503050406030204" pitchFamily="18" charset="0"/>
              </a:rPr>
              <a:t> </a:t>
            </a:r>
            <a:r>
              <a:rPr lang="ru-RU" sz="2000" i="1" dirty="0" smtClean="0">
                <a:effectLst/>
                <a:latin typeface="Cambria" panose="02040503050406030204" pitchFamily="18" charset="0"/>
              </a:rPr>
              <a:t>Березонька-</a:t>
            </a:r>
            <a:r>
              <a:rPr lang="ru-RU" sz="2000" i="1" dirty="0" err="1" smtClean="0">
                <a:effectLst/>
                <a:latin typeface="Cambria" panose="02040503050406030204" pitchFamily="18" charset="0"/>
              </a:rPr>
              <a:t>беляночка</a:t>
            </a:r>
            <a:r>
              <a:rPr lang="ru-RU" sz="2000" i="1" dirty="0" smtClean="0">
                <a:effectLst/>
                <a:latin typeface="Cambria" panose="02040503050406030204" pitchFamily="18" charset="0"/>
              </a:rPr>
              <a:t>,  </a:t>
            </a:r>
            <a:r>
              <a:rPr lang="ru-RU" sz="2000" b="1" i="1" u="sng" dirty="0">
                <a:effectLst/>
                <a:latin typeface="Cambria" panose="02040503050406030204" pitchFamily="18" charset="0"/>
              </a:rPr>
              <a:t>красавица лесов</a:t>
            </a:r>
            <a:r>
              <a:rPr lang="ru-RU" sz="2000" i="1" dirty="0">
                <a:effectLst/>
                <a:latin typeface="Cambria" panose="02040503050406030204" pitchFamily="18" charset="0"/>
              </a:rPr>
              <a:t>,</a:t>
            </a:r>
            <a:r>
              <a:rPr lang="ru-RU" sz="2000" dirty="0">
                <a:effectLst/>
                <a:latin typeface="Cambria" panose="02040503050406030204" pitchFamily="18" charset="0"/>
              </a:rPr>
              <a:t> проснулась </a:t>
            </a:r>
            <a:r>
              <a:rPr lang="ru-RU" sz="2000" dirty="0" err="1">
                <a:effectLst/>
                <a:latin typeface="Cambria" panose="02040503050406030204" pitchFamily="18" charset="0"/>
              </a:rPr>
              <a:t>спозараночку</a:t>
            </a:r>
            <a:r>
              <a:rPr lang="ru-RU" sz="2000" dirty="0">
                <a:effectLst/>
                <a:latin typeface="Cambria" panose="02040503050406030204" pitchFamily="18" charset="0"/>
              </a:rPr>
              <a:t> от птичьих голосов.(Обособленное распространённое приложение, стоящее после нарицательного существительного.)</a:t>
            </a:r>
            <a:r>
              <a:rPr lang="ru-RU" sz="2000" i="1" dirty="0">
                <a:effectLst/>
                <a:latin typeface="Cambria" panose="02040503050406030204" pitchFamily="18" charset="0"/>
              </a:rPr>
              <a:t> (В. Боков) </a:t>
            </a:r>
            <a:r>
              <a:rPr lang="ru-RU" sz="2000" dirty="0">
                <a:effectLst/>
                <a:latin typeface="Cambria" panose="02040503050406030204" pitchFamily="18" charset="0"/>
              </a:rPr>
              <a:t/>
            </a:r>
            <a:br>
              <a:rPr lang="ru-RU" sz="2000" dirty="0">
                <a:effectLst/>
                <a:latin typeface="Cambria" panose="02040503050406030204" pitchFamily="18" charset="0"/>
              </a:rPr>
            </a:br>
            <a:r>
              <a:rPr lang="ru-RU" sz="2000" dirty="0" smtClean="0">
                <a:effectLst/>
                <a:latin typeface="Cambria" panose="02040503050406030204" pitchFamily="18" charset="0"/>
              </a:rPr>
              <a:t>    </a:t>
            </a:r>
            <a:r>
              <a:rPr lang="ru-RU" sz="2000" b="1" dirty="0" smtClean="0">
                <a:effectLst/>
                <a:latin typeface="Cambria" panose="02040503050406030204" pitchFamily="18" charset="0"/>
              </a:rPr>
              <a:t>4</a:t>
            </a:r>
            <a:r>
              <a:rPr lang="ru-RU" sz="2000" b="1" dirty="0">
                <a:effectLst/>
                <a:latin typeface="Cambria" panose="02040503050406030204" pitchFamily="18" charset="0"/>
              </a:rPr>
              <a:t>. </a:t>
            </a:r>
            <a:r>
              <a:rPr lang="ru-RU" sz="2000" b="1" i="1" u="sng" dirty="0">
                <a:effectLst/>
                <a:latin typeface="Cambria" panose="02040503050406030204" pitchFamily="18" charset="0"/>
              </a:rPr>
              <a:t>Перепачканный краской,</a:t>
            </a:r>
            <a:r>
              <a:rPr lang="ru-RU" sz="2000" b="1" i="1" dirty="0">
                <a:effectLst/>
                <a:latin typeface="Cambria" panose="02040503050406030204" pitchFamily="18" charset="0"/>
              </a:rPr>
              <a:t> </a:t>
            </a:r>
            <a:r>
              <a:rPr lang="ru-RU" sz="2000" i="1" dirty="0">
                <a:effectLst/>
                <a:latin typeface="Cambria" panose="02040503050406030204" pitchFamily="18" charset="0"/>
              </a:rPr>
              <a:t>малыш выглядел смешно.</a:t>
            </a:r>
            <a:r>
              <a:rPr lang="ru-RU" sz="2000" dirty="0">
                <a:effectLst/>
                <a:latin typeface="Cambria" panose="02040503050406030204" pitchFamily="18" charset="0"/>
              </a:rPr>
              <a:t> (Обособленное определение, имеющее обстоятельственное значение). </a:t>
            </a:r>
            <a:br>
              <a:rPr lang="ru-RU" sz="2000" dirty="0">
                <a:effectLst/>
                <a:latin typeface="Cambria" panose="02040503050406030204" pitchFamily="18" charset="0"/>
              </a:rPr>
            </a:br>
            <a:r>
              <a:rPr lang="ru-RU" sz="2000" dirty="0" smtClean="0">
                <a:effectLst/>
                <a:latin typeface="Cambria" panose="02040503050406030204" pitchFamily="18" charset="0"/>
              </a:rPr>
              <a:t>    </a:t>
            </a:r>
            <a:r>
              <a:rPr lang="ru-RU" sz="2000" b="1" dirty="0" smtClean="0">
                <a:effectLst/>
                <a:latin typeface="Cambria" panose="02040503050406030204" pitchFamily="18" charset="0"/>
              </a:rPr>
              <a:t>5</a:t>
            </a:r>
            <a:r>
              <a:rPr lang="ru-RU" sz="2000" i="1" dirty="0">
                <a:effectLst/>
                <a:latin typeface="Cambria" panose="02040503050406030204" pitchFamily="18" charset="0"/>
              </a:rPr>
              <a:t>. Мы</a:t>
            </a:r>
            <a:r>
              <a:rPr lang="ru-RU" sz="2000" b="1" i="1" dirty="0">
                <a:effectLst/>
                <a:latin typeface="Cambria" panose="02040503050406030204" pitchFamily="18" charset="0"/>
              </a:rPr>
              <a:t>, </a:t>
            </a:r>
            <a:r>
              <a:rPr lang="ru-RU" sz="2000" b="1" i="1" u="sng" dirty="0">
                <a:effectLst/>
                <a:latin typeface="Cambria" panose="02040503050406030204" pitchFamily="18" charset="0"/>
              </a:rPr>
              <a:t>квалифицированные врачи</a:t>
            </a:r>
            <a:r>
              <a:rPr lang="ru-RU" sz="2000" b="1" i="1" dirty="0">
                <a:effectLst/>
                <a:latin typeface="Cambria" panose="02040503050406030204" pitchFamily="18" charset="0"/>
              </a:rPr>
              <a:t>, </a:t>
            </a:r>
            <a:r>
              <a:rPr lang="ru-RU" sz="2000" i="1" dirty="0">
                <a:effectLst/>
                <a:latin typeface="Cambria" panose="02040503050406030204" pitchFamily="18" charset="0"/>
              </a:rPr>
              <a:t>давали клятву </a:t>
            </a:r>
            <a:r>
              <a:rPr lang="ru-RU" sz="2000" i="1" dirty="0" smtClean="0">
                <a:effectLst/>
                <a:latin typeface="Cambria" panose="02040503050406030204" pitchFamily="18" charset="0"/>
              </a:rPr>
              <a:t>Гиппократа. </a:t>
            </a:r>
            <a:r>
              <a:rPr lang="ru-RU" sz="2000" dirty="0" smtClean="0">
                <a:effectLst/>
                <a:latin typeface="Cambria" panose="02040503050406030204" pitchFamily="18" charset="0"/>
              </a:rPr>
              <a:t>(Обособленное </a:t>
            </a:r>
            <a:r>
              <a:rPr lang="ru-RU" sz="2000" dirty="0">
                <a:effectLst/>
                <a:latin typeface="Cambria" panose="02040503050406030204" pitchFamily="18" charset="0"/>
              </a:rPr>
              <a:t>приложение). </a:t>
            </a:r>
            <a:br>
              <a:rPr lang="ru-RU" sz="2000" dirty="0">
                <a:effectLst/>
                <a:latin typeface="Cambria" panose="02040503050406030204" pitchFamily="18" charset="0"/>
              </a:rPr>
            </a:br>
            <a:endParaRPr lang="ru-RU" sz="2000" b="1" dirty="0" smtClean="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House\Desktop\К СИПКРО\img7 (1).jpg"/>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361728"/>
            <a:ext cx="6336704" cy="4248472"/>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7544" y="548680"/>
            <a:ext cx="8174236" cy="5760640"/>
          </a:xfrm>
        </p:spPr>
        <p:txBody>
          <a:bodyPr/>
          <a:lstStyle/>
          <a:p>
            <a:r>
              <a:rPr lang="ru-RU" sz="2400" b="1" dirty="0">
                <a:effectLst/>
                <a:latin typeface="Bookman Old Style" panose="02050604050505020204" pitchFamily="18" charset="0"/>
              </a:rPr>
              <a:t>Проверьте расстановку знаков препинания в предложениях, объясните её правильность и неправильность</a:t>
            </a:r>
            <a:r>
              <a:rPr lang="ru-RU" sz="2400" dirty="0" smtClean="0">
                <a:effectLst/>
                <a:latin typeface="Bookman Old Style" panose="02050604050505020204" pitchFamily="18" charset="0"/>
              </a:rPr>
              <a:t>.</a:t>
            </a:r>
            <a:r>
              <a:rPr lang="ru-RU" sz="1000" dirty="0" smtClean="0">
                <a:effectLst/>
                <a:latin typeface="Bookman Old Style" panose="02050604050505020204" pitchFamily="18" charset="0"/>
              </a:rPr>
              <a:t/>
            </a:r>
            <a:br>
              <a:rPr lang="ru-RU" sz="1000" dirty="0" smtClean="0">
                <a:effectLst/>
                <a:latin typeface="Bookman Old Style" panose="02050604050505020204" pitchFamily="18" charset="0"/>
              </a:rPr>
            </a:br>
            <a:r>
              <a:rPr lang="ru-RU" sz="1000" dirty="0">
                <a:effectLst/>
                <a:latin typeface="Bookman Old Style" panose="02050604050505020204" pitchFamily="18" charset="0"/>
              </a:rPr>
              <a:t/>
            </a:r>
            <a:br>
              <a:rPr lang="ru-RU" sz="1000" dirty="0">
                <a:effectLst/>
                <a:latin typeface="Bookman Old Style" panose="02050604050505020204" pitchFamily="18" charset="0"/>
              </a:rPr>
            </a:br>
            <a:r>
              <a:rPr lang="ru-RU" sz="1000" dirty="0" smtClean="0">
                <a:effectLst/>
                <a:latin typeface="Bookman Old Style" panose="02050604050505020204" pitchFamily="18" charset="0"/>
              </a:rPr>
              <a:t/>
            </a:r>
            <a:br>
              <a:rPr lang="ru-RU" sz="1000" dirty="0" smtClean="0">
                <a:effectLst/>
                <a:latin typeface="Bookman Old Style" panose="02050604050505020204" pitchFamily="18" charset="0"/>
              </a:rPr>
            </a:br>
            <a:r>
              <a:rPr lang="ru-RU" sz="1000" dirty="0">
                <a:effectLst/>
                <a:latin typeface="Bookman Old Style" panose="02050604050505020204" pitchFamily="18" charset="0"/>
              </a:rPr>
              <a:t/>
            </a:r>
            <a:br>
              <a:rPr lang="ru-RU" sz="1000" dirty="0">
                <a:effectLst/>
                <a:latin typeface="Bookman Old Style" panose="02050604050505020204" pitchFamily="18" charset="0"/>
              </a:rPr>
            </a:br>
            <a:r>
              <a:rPr lang="ru-RU" sz="1000" dirty="0" smtClean="0">
                <a:effectLst/>
                <a:latin typeface="Bookman Old Style" panose="02050604050505020204" pitchFamily="18" charset="0"/>
              </a:rPr>
              <a:t/>
            </a:r>
            <a:br>
              <a:rPr lang="ru-RU" sz="1000" dirty="0" smtClean="0">
                <a:effectLst/>
                <a:latin typeface="Bookman Old Style" panose="02050604050505020204" pitchFamily="18" charset="0"/>
              </a:rPr>
            </a:br>
            <a:r>
              <a:rPr lang="ru-RU" sz="1000" dirty="0">
                <a:effectLst/>
                <a:latin typeface="Bookman Old Style" panose="02050604050505020204" pitchFamily="18" charset="0"/>
              </a:rPr>
              <a:t/>
            </a:r>
            <a:br>
              <a:rPr lang="ru-RU" sz="1000" dirty="0">
                <a:effectLst/>
                <a:latin typeface="Bookman Old Style" panose="02050604050505020204" pitchFamily="18" charset="0"/>
              </a:rPr>
            </a:br>
            <a:r>
              <a:rPr lang="ru-RU" sz="500" dirty="0">
                <a:effectLst/>
                <a:latin typeface="Bookman Old Style" panose="02050604050505020204" pitchFamily="18" charset="0"/>
              </a:rPr>
              <a:t/>
            </a:r>
            <a:br>
              <a:rPr lang="ru-RU" sz="500" dirty="0">
                <a:effectLst/>
                <a:latin typeface="Bookman Old Style" panose="02050604050505020204" pitchFamily="18" charset="0"/>
              </a:rPr>
            </a:br>
            <a:r>
              <a:rPr lang="ru-RU" sz="2000" dirty="0" smtClean="0">
                <a:effectLst/>
                <a:latin typeface="Cambria" panose="02040503050406030204" pitchFamily="18" charset="0"/>
              </a:rPr>
              <a:t>1</a:t>
            </a:r>
            <a:r>
              <a:rPr lang="ru-RU" sz="2000" dirty="0">
                <a:effectLst/>
                <a:latin typeface="Cambria" panose="02040503050406030204" pitchFamily="18" charset="0"/>
              </a:rPr>
              <a:t>.</a:t>
            </a:r>
            <a:r>
              <a:rPr lang="ru-RU" sz="2000" b="1" i="1" dirty="0">
                <a:effectLst/>
                <a:latin typeface="Cambria" panose="02040503050406030204" pitchFamily="18" charset="0"/>
              </a:rPr>
              <a:t> </a:t>
            </a:r>
            <a:r>
              <a:rPr lang="ru-RU" sz="1600" i="1" dirty="0">
                <a:effectLst/>
                <a:latin typeface="Cambria" panose="02040503050406030204" pitchFamily="18" charset="0"/>
              </a:rPr>
              <a:t>Он бежал сломя голову</a:t>
            </a:r>
            <a:r>
              <a:rPr lang="ru-RU" sz="1600" u="sng" dirty="0">
                <a:effectLst/>
                <a:latin typeface="Cambria" panose="02040503050406030204" pitchFamily="18" charset="0"/>
              </a:rPr>
              <a:t>. </a:t>
            </a:r>
            <a:r>
              <a:rPr lang="ru-RU" sz="1600" b="1" i="1" u="sng" dirty="0">
                <a:effectLst/>
                <a:latin typeface="Cambria" panose="02040503050406030204" pitchFamily="18" charset="0"/>
              </a:rPr>
              <a:t>(Запятая не нужна; фразеологизм</a:t>
            </a:r>
            <a:r>
              <a:rPr lang="ru-RU" sz="1600" b="1" i="1" u="sng" dirty="0" smtClean="0">
                <a:effectLst/>
                <a:latin typeface="Cambria" panose="02040503050406030204" pitchFamily="18" charset="0"/>
              </a:rPr>
              <a:t>).</a:t>
            </a:r>
            <a:r>
              <a:rPr lang="ru-RU" sz="1600" u="sng" dirty="0">
                <a:effectLst/>
                <a:latin typeface="Cambria" panose="02040503050406030204" pitchFamily="18" charset="0"/>
              </a:rPr>
              <a:t/>
            </a:r>
            <a:br>
              <a:rPr lang="ru-RU" sz="1600" u="sng" dirty="0">
                <a:effectLst/>
                <a:latin typeface="Cambria" panose="02040503050406030204" pitchFamily="18" charset="0"/>
              </a:rPr>
            </a:br>
            <a:r>
              <a:rPr lang="ru-RU" sz="1600" b="1" i="1" dirty="0">
                <a:effectLst/>
                <a:latin typeface="Cambria" panose="02040503050406030204" pitchFamily="18" charset="0"/>
              </a:rPr>
              <a:t>2.</a:t>
            </a:r>
            <a:r>
              <a:rPr lang="ru-RU" sz="1600" i="1" dirty="0">
                <a:effectLst/>
                <a:latin typeface="Cambria" panose="02040503050406030204" pitchFamily="18" charset="0"/>
              </a:rPr>
              <a:t>Великие военачальники руководили сражением, стоя рядом на </a:t>
            </a:r>
            <a:r>
              <a:rPr lang="ru-RU" sz="1600" i="1" dirty="0" smtClean="0">
                <a:effectLst/>
                <a:latin typeface="Cambria" panose="02040503050406030204" pitchFamily="18" charset="0"/>
              </a:rPr>
              <a:t>горке, и, </a:t>
            </a:r>
            <a:r>
              <a:rPr lang="ru-RU" sz="1600" i="1" dirty="0">
                <a:effectLst/>
                <a:latin typeface="Cambria" panose="02040503050406030204" pitchFamily="18" charset="0"/>
              </a:rPr>
              <a:t>отдавая приказы через </a:t>
            </a:r>
            <a:r>
              <a:rPr lang="ru-RU" sz="1600" i="1" dirty="0" smtClean="0">
                <a:effectLst/>
                <a:latin typeface="Cambria" panose="02040503050406030204" pitchFamily="18" charset="0"/>
              </a:rPr>
              <a:t>командиров.</a:t>
            </a:r>
            <a:r>
              <a:rPr lang="ru-RU" sz="1600" dirty="0" smtClean="0">
                <a:effectLst/>
                <a:latin typeface="Cambria" panose="02040503050406030204" pitchFamily="18" charset="0"/>
              </a:rPr>
              <a:t> </a:t>
            </a:r>
            <a:r>
              <a:rPr lang="ru-RU" sz="1600" b="1" i="1" dirty="0">
                <a:effectLst/>
                <a:latin typeface="Cambria" panose="02040503050406030204" pitchFamily="18" charset="0"/>
              </a:rPr>
              <a:t>(</a:t>
            </a:r>
            <a:r>
              <a:rPr lang="ru-RU" sz="1600" b="1" i="1" u="sng" dirty="0">
                <a:effectLst/>
                <a:latin typeface="Cambria" panose="02040503050406030204" pitchFamily="18" charset="0"/>
              </a:rPr>
              <a:t>Запятые не нужны, однородные деепричастные обороты). </a:t>
            </a:r>
            <a:r>
              <a:rPr lang="ru-RU" sz="1600" dirty="0">
                <a:effectLst/>
                <a:latin typeface="Cambria" panose="02040503050406030204" pitchFamily="18" charset="0"/>
              </a:rPr>
              <a:t/>
            </a:r>
            <a:br>
              <a:rPr lang="ru-RU" sz="1600" dirty="0">
                <a:effectLst/>
                <a:latin typeface="Cambria" panose="02040503050406030204" pitchFamily="18" charset="0"/>
              </a:rPr>
            </a:br>
            <a:r>
              <a:rPr lang="ru-RU" sz="1600" i="1" dirty="0">
                <a:effectLst/>
                <a:latin typeface="Cambria" panose="02040503050406030204" pitchFamily="18" charset="0"/>
              </a:rPr>
              <a:t>3. Под облаками</a:t>
            </a:r>
            <a:r>
              <a:rPr lang="ru-RU" sz="1600" b="1" i="1" dirty="0">
                <a:effectLst/>
                <a:latin typeface="Cambria" panose="02040503050406030204" pitchFamily="18" charset="0"/>
              </a:rPr>
              <a:t>,</a:t>
            </a:r>
            <a:r>
              <a:rPr lang="ru-RU" sz="1600" i="1" dirty="0">
                <a:effectLst/>
                <a:latin typeface="Cambria" panose="02040503050406030204" pitchFamily="18" charset="0"/>
              </a:rPr>
              <a:t> заливая воздух серебряными звуками</a:t>
            </a:r>
            <a:r>
              <a:rPr lang="ru-RU" sz="1600" b="1" i="1" dirty="0">
                <a:effectLst/>
                <a:latin typeface="Cambria" panose="02040503050406030204" pitchFamily="18" charset="0"/>
              </a:rPr>
              <a:t>,</a:t>
            </a:r>
            <a:r>
              <a:rPr lang="ru-RU" sz="1600" i="1" dirty="0">
                <a:effectLst/>
                <a:latin typeface="Cambria" panose="02040503050406030204" pitchFamily="18" charset="0"/>
              </a:rPr>
              <a:t> дрожали жаворонки. </a:t>
            </a:r>
            <a:r>
              <a:rPr lang="ru-RU" sz="1600" b="1" i="1" dirty="0">
                <a:effectLst/>
                <a:latin typeface="Cambria" panose="02040503050406030204" pitchFamily="18" charset="0"/>
              </a:rPr>
              <a:t>(</a:t>
            </a:r>
            <a:r>
              <a:rPr lang="ru-RU" sz="1600" b="1" i="1" u="sng" dirty="0">
                <a:effectLst/>
                <a:latin typeface="Cambria" panose="02040503050406030204" pitchFamily="18" charset="0"/>
              </a:rPr>
              <a:t>Правильно). </a:t>
            </a:r>
            <a:r>
              <a:rPr lang="ru-RU" sz="1600" dirty="0">
                <a:effectLst/>
                <a:latin typeface="Cambria" panose="02040503050406030204" pitchFamily="18" charset="0"/>
              </a:rPr>
              <a:t/>
            </a:r>
            <a:br>
              <a:rPr lang="ru-RU" sz="1600" dirty="0">
                <a:effectLst/>
                <a:latin typeface="Cambria" panose="02040503050406030204" pitchFamily="18" charset="0"/>
              </a:rPr>
            </a:br>
            <a:r>
              <a:rPr lang="ru-RU" sz="1600" i="1" dirty="0">
                <a:effectLst/>
                <a:latin typeface="Cambria" panose="02040503050406030204" pitchFamily="18" charset="0"/>
              </a:rPr>
              <a:t>4. </a:t>
            </a:r>
            <a:r>
              <a:rPr lang="ru-RU" sz="1600" i="1" dirty="0" smtClean="0">
                <a:effectLst/>
                <a:latin typeface="Cambria" panose="02040503050406030204" pitchFamily="18" charset="0"/>
              </a:rPr>
              <a:t>Но </a:t>
            </a:r>
            <a:r>
              <a:rPr lang="ru-RU" sz="1600" i="1" dirty="0">
                <a:effectLst/>
                <a:latin typeface="Cambria" panose="02040503050406030204" pitchFamily="18" charset="0"/>
              </a:rPr>
              <a:t>несмотря на </a:t>
            </a:r>
            <a:r>
              <a:rPr lang="ru-RU" sz="1600" i="1" dirty="0" smtClean="0">
                <a:effectLst/>
                <a:latin typeface="Cambria" panose="02040503050406030204" pitchFamily="18" charset="0"/>
              </a:rPr>
              <a:t>это </a:t>
            </a:r>
            <a:r>
              <a:rPr lang="ru-RU" sz="1600" i="1" dirty="0">
                <a:effectLst/>
                <a:latin typeface="Cambria" panose="02040503050406030204" pitchFamily="18" charset="0"/>
              </a:rPr>
              <a:t>неприятель снарядил новый флот.</a:t>
            </a:r>
            <a:r>
              <a:rPr lang="ru-RU" sz="1600" dirty="0">
                <a:effectLst/>
                <a:latin typeface="Cambria" panose="02040503050406030204" pitchFamily="18" charset="0"/>
              </a:rPr>
              <a:t/>
            </a:r>
            <a:br>
              <a:rPr lang="ru-RU" sz="1600" dirty="0">
                <a:effectLst/>
                <a:latin typeface="Cambria" panose="02040503050406030204" pitchFamily="18" charset="0"/>
              </a:rPr>
            </a:br>
            <a:r>
              <a:rPr lang="ru-RU" sz="1600" b="1" i="1" dirty="0">
                <a:effectLst/>
                <a:latin typeface="Cambria" panose="02040503050406030204" pitchFamily="18" charset="0"/>
              </a:rPr>
              <a:t>(</a:t>
            </a:r>
            <a:r>
              <a:rPr lang="ru-RU" sz="1600" b="1" i="1" u="sng" dirty="0">
                <a:effectLst/>
                <a:latin typeface="Cambria" panose="02040503050406030204" pitchFamily="18" charset="0"/>
              </a:rPr>
              <a:t>Не хватает запятой после слова «но» и после «это», т.к. есть обстоятельство с предлогом несмотря на</a:t>
            </a:r>
            <a:r>
              <a:rPr lang="ru-RU" sz="1600" b="1" i="1" dirty="0">
                <a:effectLst/>
                <a:latin typeface="Cambria" panose="02040503050406030204" pitchFamily="18" charset="0"/>
              </a:rPr>
              <a:t>). </a:t>
            </a:r>
            <a:endParaRPr lang="ru-RU" sz="1600" dirty="0">
              <a:effectLst/>
              <a:latin typeface="Cambria" panose="020405030504060302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House\Desktop\К СИПКРО\img13 (1).jpg"/>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268760"/>
            <a:ext cx="5688632" cy="4104455"/>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79388" y="260350"/>
            <a:ext cx="576188" cy="720378"/>
          </a:xfrm>
        </p:spPr>
        <p:txBody>
          <a:bodyPr/>
          <a:lstStyle/>
          <a:p>
            <a:pPr>
              <a:defRPr/>
            </a:pPr>
            <a:r>
              <a:rPr lang="ru-RU" sz="4000" b="1" dirty="0" smtClean="0"/>
              <a:t> </a:t>
            </a:r>
            <a:br>
              <a:rPr lang="ru-RU" sz="4000" b="1" dirty="0" smtClean="0"/>
            </a:br>
            <a:r>
              <a:rPr lang="ru-RU" sz="4000" b="1" dirty="0" smtClean="0"/>
              <a:t/>
            </a:r>
            <a:br>
              <a:rPr lang="ru-RU" sz="4000" b="1" dirty="0" smtClean="0"/>
            </a:br>
            <a:r>
              <a:rPr lang="ru-RU" sz="4000" b="1" dirty="0" smtClean="0"/>
              <a:t/>
            </a:r>
            <a:br>
              <a:rPr lang="ru-RU" sz="4000" b="1" dirty="0" smtClean="0"/>
            </a:br>
            <a:r>
              <a:rPr lang="ru-RU" sz="4000" b="1" dirty="0" smtClean="0"/>
              <a:t/>
            </a:r>
            <a:br>
              <a:rPr lang="ru-RU" sz="4000" b="1" dirty="0" smtClean="0"/>
            </a:br>
            <a:r>
              <a:rPr lang="ru-RU" sz="4000" b="1" dirty="0" smtClean="0"/>
              <a:t/>
            </a:r>
            <a:br>
              <a:rPr lang="ru-RU" sz="4000" b="1" dirty="0" smtClean="0"/>
            </a:br>
            <a:r>
              <a:rPr lang="ru-RU" sz="4000" b="1" dirty="0" smtClean="0"/>
              <a:t/>
            </a:r>
            <a:br>
              <a:rPr lang="ru-RU" sz="4000" b="1" dirty="0" smtClean="0"/>
            </a:br>
            <a:r>
              <a:rPr lang="ru-RU" sz="4000" dirty="0" smtClean="0">
                <a:effectLst/>
              </a:rPr>
              <a:t> </a:t>
            </a:r>
            <a:r>
              <a:rPr lang="ru-RU" sz="4000" b="1" dirty="0" smtClean="0"/>
              <a:t> </a:t>
            </a:r>
            <a:endParaRPr lang="ru-RU" sz="4000" b="1" dirty="0" smtClean="0"/>
          </a:p>
        </p:txBody>
      </p:sp>
      <p:sp>
        <p:nvSpPr>
          <p:cNvPr id="2" name="Прямоугольник 1"/>
          <p:cNvSpPr/>
          <p:nvPr/>
        </p:nvSpPr>
        <p:spPr>
          <a:xfrm>
            <a:off x="323528" y="1228398"/>
            <a:ext cx="8496944" cy="3970318"/>
          </a:xfrm>
          <a:prstGeom prst="rect">
            <a:avLst/>
          </a:prstGeom>
        </p:spPr>
        <p:txBody>
          <a:bodyPr wrap="square">
            <a:spAutoFit/>
          </a:bodyPr>
          <a:lstStyle/>
          <a:p>
            <a:r>
              <a:rPr lang="ru-RU" sz="3000" b="1" u="sng" dirty="0">
                <a:latin typeface="Bookman Old Style" panose="02050604050505020204" pitchFamily="18" charset="0"/>
              </a:rPr>
              <a:t>Конструирование предложений</a:t>
            </a:r>
            <a:r>
              <a:rPr lang="ru-RU" sz="3000" b="1" u="sng" dirty="0" smtClean="0">
                <a:latin typeface="Bookman Old Style" panose="02050604050505020204" pitchFamily="18" charset="0"/>
              </a:rPr>
              <a:t>.</a:t>
            </a:r>
            <a:endParaRPr lang="ru-RU" sz="200" b="1" u="sng" dirty="0" smtClean="0">
              <a:latin typeface="Bookman Old Style" panose="02050604050505020204" pitchFamily="18" charset="0"/>
            </a:endParaRPr>
          </a:p>
          <a:p>
            <a:endParaRPr lang="ru-RU" sz="200" b="1" u="sng" dirty="0">
              <a:latin typeface="Bookman Old Style" panose="02050604050505020204" pitchFamily="18" charset="0"/>
            </a:endParaRPr>
          </a:p>
          <a:p>
            <a:endParaRPr lang="ru-RU" sz="200" b="1" u="sng" dirty="0" smtClean="0">
              <a:latin typeface="Bookman Old Style" panose="02050604050505020204" pitchFamily="18" charset="0"/>
            </a:endParaRPr>
          </a:p>
          <a:p>
            <a:endParaRPr lang="ru-RU" sz="200" b="1" u="sng" dirty="0">
              <a:latin typeface="Bookman Old Style" panose="02050604050505020204" pitchFamily="18" charset="0"/>
            </a:endParaRPr>
          </a:p>
          <a:p>
            <a:endParaRPr lang="ru-RU" sz="200" b="1" u="sng" dirty="0" smtClean="0">
              <a:latin typeface="Bookman Old Style" panose="02050604050505020204" pitchFamily="18" charset="0"/>
            </a:endParaRPr>
          </a:p>
          <a:p>
            <a:endParaRPr lang="ru-RU" sz="200" b="1" u="sng" dirty="0">
              <a:latin typeface="Bookman Old Style" panose="02050604050505020204" pitchFamily="18" charset="0"/>
            </a:endParaRPr>
          </a:p>
          <a:p>
            <a:endParaRPr lang="ru-RU" sz="200" b="1" u="sng" dirty="0" smtClean="0">
              <a:latin typeface="Bookman Old Style" panose="02050604050505020204" pitchFamily="18" charset="0"/>
            </a:endParaRPr>
          </a:p>
          <a:p>
            <a:endParaRPr lang="ru-RU" sz="500" b="1" u="sng" dirty="0" smtClean="0">
              <a:latin typeface="Bookman Old Style" panose="02050604050505020204" pitchFamily="18" charset="0"/>
            </a:endParaRPr>
          </a:p>
          <a:p>
            <a:r>
              <a:rPr lang="ru-RU" sz="2500" b="1" dirty="0" smtClean="0">
                <a:latin typeface="Cambria" panose="02040503050406030204" pitchFamily="18" charset="0"/>
              </a:rPr>
              <a:t>Собрать </a:t>
            </a:r>
            <a:r>
              <a:rPr lang="ru-RU" sz="2500" b="1" dirty="0">
                <a:latin typeface="Cambria" panose="02040503050406030204" pitchFamily="18" charset="0"/>
              </a:rPr>
              <a:t>«рассыпавшиеся» </a:t>
            </a:r>
            <a:r>
              <a:rPr lang="ru-RU" sz="2500" b="1" dirty="0" smtClean="0">
                <a:latin typeface="Cambria" panose="02040503050406030204" pitchFamily="18" charset="0"/>
              </a:rPr>
              <a:t>предложения.</a:t>
            </a:r>
            <a:endParaRPr lang="ru-RU" sz="200" b="1" dirty="0" smtClean="0">
              <a:latin typeface="Cambria" panose="02040503050406030204" pitchFamily="18" charset="0"/>
            </a:endParaRPr>
          </a:p>
          <a:p>
            <a:endParaRPr lang="ru-RU" sz="200" b="1" dirty="0">
              <a:latin typeface="Cambria" panose="02040503050406030204" pitchFamily="18" charset="0"/>
            </a:endParaRPr>
          </a:p>
          <a:p>
            <a:endParaRPr lang="ru-RU" sz="200" b="1" dirty="0" smtClean="0">
              <a:latin typeface="Cambria" panose="02040503050406030204" pitchFamily="18" charset="0"/>
            </a:endParaRPr>
          </a:p>
          <a:p>
            <a:endParaRPr lang="ru-RU" sz="200" b="1" dirty="0">
              <a:latin typeface="Cambria" panose="02040503050406030204" pitchFamily="18" charset="0"/>
            </a:endParaRPr>
          </a:p>
          <a:p>
            <a:endParaRPr lang="ru-RU" sz="200" b="1" dirty="0" smtClean="0">
              <a:latin typeface="Cambria" panose="02040503050406030204" pitchFamily="18" charset="0"/>
            </a:endParaRPr>
          </a:p>
          <a:p>
            <a:endParaRPr lang="ru-RU" sz="200" b="1" dirty="0">
              <a:latin typeface="Cambria" panose="02040503050406030204" pitchFamily="18" charset="0"/>
            </a:endParaRPr>
          </a:p>
          <a:p>
            <a:endParaRPr lang="ru-RU" sz="200" b="1" dirty="0" smtClean="0">
              <a:latin typeface="Cambria" panose="02040503050406030204" pitchFamily="18" charset="0"/>
            </a:endParaRPr>
          </a:p>
          <a:p>
            <a:endParaRPr lang="ru-RU" sz="200" b="1" dirty="0" smtClean="0">
              <a:latin typeface="Cambria" panose="02040503050406030204" pitchFamily="18" charset="0"/>
            </a:endParaRPr>
          </a:p>
          <a:p>
            <a:r>
              <a:rPr lang="ru-RU" dirty="0" smtClean="0">
                <a:latin typeface="Cambria" panose="02040503050406030204" pitchFamily="18" charset="0"/>
              </a:rPr>
              <a:t>1</a:t>
            </a:r>
            <a:r>
              <a:rPr lang="ru-RU" sz="2400" dirty="0">
                <a:latin typeface="Cambria" panose="02040503050406030204" pitchFamily="18" charset="0"/>
              </a:rPr>
              <a:t>. Поздно, я ,одиннадцать, в, вечером, часов  , вышел , </a:t>
            </a:r>
            <a:r>
              <a:rPr lang="ru-RU" sz="2400" dirty="0" smtClean="0">
                <a:latin typeface="Cambria" panose="02040503050406030204" pitchFamily="18" charset="0"/>
              </a:rPr>
              <a:t>сад , в</a:t>
            </a:r>
            <a:r>
              <a:rPr lang="ru-RU" sz="2400" dirty="0">
                <a:latin typeface="Cambria" panose="02040503050406030204" pitchFamily="18" charset="0"/>
              </a:rPr>
              <a:t>.</a:t>
            </a:r>
          </a:p>
          <a:p>
            <a:r>
              <a:rPr lang="ru-RU" sz="2400" dirty="0">
                <a:latin typeface="Cambria" panose="02040503050406030204" pitchFamily="18" charset="0"/>
              </a:rPr>
              <a:t>2. Далеко, в, топора,  лесу, раздавались ,удары .</a:t>
            </a:r>
          </a:p>
          <a:p>
            <a:r>
              <a:rPr lang="ru-RU" sz="2400" dirty="0">
                <a:latin typeface="Cambria" panose="02040503050406030204" pitchFamily="18" charset="0"/>
              </a:rPr>
              <a:t>3. Языки, например, не, склонения, имеют, некоторые, английский.</a:t>
            </a:r>
          </a:p>
          <a:p>
            <a:r>
              <a:rPr lang="ru-RU" sz="2400" dirty="0">
                <a:latin typeface="Cambria" panose="02040503050406030204" pitchFamily="18" charset="0"/>
              </a:rPr>
              <a:t>4. Археология, ли, наука, изучающая ,  увлекал, быт </a:t>
            </a:r>
            <a:r>
              <a:rPr lang="ru-RU" sz="2400" dirty="0" smtClean="0">
                <a:latin typeface="Cambria" panose="02040503050406030204" pitchFamily="18" charset="0"/>
              </a:rPr>
              <a:t>, </a:t>
            </a:r>
            <a:r>
              <a:rPr lang="ru-RU" sz="2400" dirty="0">
                <a:latin typeface="Cambria" panose="02040503050406030204" pitchFamily="18" charset="0"/>
              </a:rPr>
              <a:t>культуру , по, </a:t>
            </a:r>
            <a:r>
              <a:rPr lang="ru-RU" sz="2400" dirty="0" smtClean="0">
                <a:latin typeface="Cambria" panose="02040503050406030204" pitchFamily="18" charset="0"/>
              </a:rPr>
              <a:t>сохранившимся, </a:t>
            </a:r>
            <a:r>
              <a:rPr lang="ru-RU" sz="2400" dirty="0">
                <a:latin typeface="Cambria" panose="02040503050406030204" pitchFamily="18" charset="0"/>
              </a:rPr>
              <a:t>вещественным, памятникам,  его, с, юности, древних ,народов.</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a:defRPr/>
            </a:pPr>
            <a:r>
              <a:rPr lang="ru-RU" sz="3800" b="1" u="sng" dirty="0" smtClean="0">
                <a:latin typeface="Bookman Old Style" panose="02050604050505020204" pitchFamily="18" charset="0"/>
              </a:rPr>
              <a:t>Проверь себя:</a:t>
            </a:r>
          </a:p>
        </p:txBody>
      </p:sp>
      <p:sp>
        <p:nvSpPr>
          <p:cNvPr id="19459" name="Rectangle 3"/>
          <p:cNvSpPr>
            <a:spLocks noGrp="1" noChangeArrowheads="1"/>
          </p:cNvSpPr>
          <p:nvPr>
            <p:ph type="body" idx="1"/>
          </p:nvPr>
        </p:nvSpPr>
        <p:spPr>
          <a:noFill/>
        </p:spPr>
        <p:txBody>
          <a:bodyPr/>
          <a:lstStyle/>
          <a:p>
            <a:pPr marL="0" indent="0">
              <a:buNone/>
            </a:pPr>
            <a:r>
              <a:rPr lang="ru-RU" sz="2000" dirty="0" smtClean="0">
                <a:effectLst/>
                <a:latin typeface="Cambria" panose="02040503050406030204" pitchFamily="18" charset="0"/>
              </a:rPr>
              <a:t> </a:t>
            </a:r>
            <a:r>
              <a:rPr lang="ru-RU" sz="2500" dirty="0" smtClean="0">
                <a:effectLst/>
                <a:latin typeface="Cambria" panose="02040503050406030204" pitchFamily="18" charset="0"/>
              </a:rPr>
              <a:t>1.Поздно </a:t>
            </a:r>
            <a:r>
              <a:rPr lang="ru-RU" sz="2500" dirty="0">
                <a:effectLst/>
                <a:latin typeface="Cambria" panose="02040503050406030204" pitchFamily="18" charset="0"/>
              </a:rPr>
              <a:t>вечером, часов в одиннадцать, я вышел в сад</a:t>
            </a:r>
            <a:r>
              <a:rPr lang="ru-RU" sz="2500" dirty="0" smtClean="0">
                <a:effectLst/>
                <a:latin typeface="Cambria" panose="02040503050406030204" pitchFamily="18" charset="0"/>
              </a:rPr>
              <a:t>.</a:t>
            </a:r>
          </a:p>
          <a:p>
            <a:pPr marL="0" indent="0">
              <a:buNone/>
            </a:pPr>
            <a:r>
              <a:rPr lang="ru-RU" sz="2500" dirty="0" smtClean="0">
                <a:effectLst/>
                <a:latin typeface="Cambria" panose="02040503050406030204" pitchFamily="18" charset="0"/>
              </a:rPr>
              <a:t> </a:t>
            </a:r>
            <a:r>
              <a:rPr lang="ru-RU" sz="2500" dirty="0">
                <a:effectLst/>
                <a:latin typeface="Cambria" panose="02040503050406030204" pitchFamily="18" charset="0"/>
              </a:rPr>
              <a:t>2.Далеко, в лесу, раздавались удары топора</a:t>
            </a:r>
            <a:r>
              <a:rPr lang="ru-RU" sz="2500" dirty="0" smtClean="0">
                <a:effectLst/>
                <a:latin typeface="Cambria" panose="02040503050406030204" pitchFamily="18" charset="0"/>
              </a:rPr>
              <a:t>.</a:t>
            </a:r>
          </a:p>
          <a:p>
            <a:pPr marL="0" indent="0">
              <a:buNone/>
            </a:pPr>
            <a:r>
              <a:rPr lang="ru-RU" sz="2500" dirty="0" smtClean="0">
                <a:effectLst/>
                <a:latin typeface="Cambria" panose="02040503050406030204" pitchFamily="18" charset="0"/>
              </a:rPr>
              <a:t>3</a:t>
            </a:r>
            <a:r>
              <a:rPr lang="ru-RU" sz="2500" dirty="0">
                <a:effectLst/>
                <a:latin typeface="Cambria" panose="02040503050406030204" pitchFamily="18" charset="0"/>
              </a:rPr>
              <a:t>. Некоторые языки, </a:t>
            </a:r>
            <a:r>
              <a:rPr lang="ru-RU" sz="2500" u="sng" dirty="0">
                <a:effectLst/>
                <a:latin typeface="Cambria" panose="02040503050406030204" pitchFamily="18" charset="0"/>
              </a:rPr>
              <a:t>например английский</a:t>
            </a:r>
            <a:r>
              <a:rPr lang="ru-RU" sz="2500" dirty="0">
                <a:effectLst/>
                <a:latin typeface="Cambria" panose="02040503050406030204" pitchFamily="18" charset="0"/>
              </a:rPr>
              <a:t>, не имеют склонения</a:t>
            </a:r>
            <a:r>
              <a:rPr lang="ru-RU" sz="2500" dirty="0" smtClean="0">
                <a:effectLst/>
                <a:latin typeface="Cambria" panose="02040503050406030204" pitchFamily="18" charset="0"/>
              </a:rPr>
              <a:t>.</a:t>
            </a:r>
          </a:p>
          <a:p>
            <a:pPr marL="0" indent="0">
              <a:buNone/>
            </a:pPr>
            <a:r>
              <a:rPr lang="ru-RU" sz="2500" dirty="0" smtClean="0">
                <a:effectLst/>
                <a:latin typeface="Cambria" panose="02040503050406030204" pitchFamily="18" charset="0"/>
              </a:rPr>
              <a:t>4.Археология,или </a:t>
            </a:r>
            <a:r>
              <a:rPr lang="ru-RU" sz="2500" dirty="0">
                <a:effectLst/>
                <a:latin typeface="Cambria" panose="02040503050406030204" pitchFamily="18" charset="0"/>
              </a:rPr>
              <a:t>наука, изучающая быт и культуру древних народов по сохранившимся вещественным памятникам, увлекала его с юности.</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House\Desktop\К СИПКРО\img15.jpg"/>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268760"/>
            <a:ext cx="5400600" cy="4032448"/>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10237"/>
          </a:xfrm>
        </p:spPr>
        <p:txBody>
          <a:bodyPr/>
          <a:lstStyle/>
          <a:p>
            <a:pPr marL="0" indent="0">
              <a:buNone/>
            </a:pPr>
            <a:r>
              <a:rPr lang="ru-RU" sz="2000" b="1" dirty="0" smtClean="0">
                <a:effectLst/>
                <a:latin typeface="Bookman Old Style" panose="02050604050505020204" pitchFamily="18" charset="0"/>
              </a:rPr>
              <a:t>В каком предложении не соблюдается требование к построению</a:t>
            </a:r>
          </a:p>
          <a:p>
            <a:pPr marL="0" indent="0">
              <a:buNone/>
            </a:pPr>
            <a:r>
              <a:rPr lang="ru-RU" sz="2000" b="1" dirty="0" smtClean="0">
                <a:effectLst/>
                <a:latin typeface="Bookman Old Style" panose="02050604050505020204" pitchFamily="18" charset="0"/>
              </a:rPr>
              <a:t>предложений </a:t>
            </a:r>
            <a:r>
              <a:rPr lang="ru-RU" sz="2000" b="1" dirty="0">
                <a:effectLst/>
                <a:latin typeface="Bookman Old Style" panose="02050604050505020204" pitchFamily="18" charset="0"/>
              </a:rPr>
              <a:t>с деепричастным оборотом? </a:t>
            </a:r>
            <a:endParaRPr lang="ru-RU" sz="500" b="1" dirty="0" smtClean="0">
              <a:effectLst/>
              <a:latin typeface="Bookman Old Style" panose="02050604050505020204" pitchFamily="18" charset="0"/>
            </a:endParaRPr>
          </a:p>
          <a:p>
            <a:pPr marL="0" indent="0">
              <a:buNone/>
            </a:pPr>
            <a:endParaRPr lang="ru-RU" sz="500" b="1" i="1" dirty="0">
              <a:effectLst/>
              <a:latin typeface="Bookman Old Style" panose="02050604050505020204" pitchFamily="18" charset="0"/>
            </a:endParaRPr>
          </a:p>
          <a:p>
            <a:pPr marL="0" indent="0">
              <a:buNone/>
            </a:pPr>
            <a:endParaRPr lang="ru-RU" sz="500" b="1" i="1" dirty="0" smtClean="0">
              <a:effectLst/>
              <a:latin typeface="Bookman Old Style" panose="02050604050505020204" pitchFamily="18" charset="0"/>
            </a:endParaRPr>
          </a:p>
          <a:p>
            <a:pPr marL="0" indent="0">
              <a:buNone/>
            </a:pPr>
            <a:endParaRPr lang="ru-RU" sz="500" b="1" i="1" dirty="0">
              <a:effectLst/>
              <a:latin typeface="Bookman Old Style" panose="02050604050505020204" pitchFamily="18" charset="0"/>
            </a:endParaRPr>
          </a:p>
          <a:p>
            <a:pPr marL="0" indent="0">
              <a:buNone/>
            </a:pPr>
            <a:endParaRPr lang="ru-RU" sz="500" b="1" i="1" dirty="0" smtClean="0">
              <a:effectLst/>
              <a:latin typeface="Bookman Old Style" panose="02050604050505020204" pitchFamily="18" charset="0"/>
            </a:endParaRPr>
          </a:p>
          <a:p>
            <a:pPr marL="0" indent="0">
              <a:buNone/>
            </a:pPr>
            <a:endParaRPr lang="ru-RU" sz="500" b="1" i="1" dirty="0">
              <a:effectLst/>
              <a:latin typeface="Bookman Old Style" panose="02050604050505020204" pitchFamily="18" charset="0"/>
            </a:endParaRPr>
          </a:p>
          <a:p>
            <a:pPr marL="0" indent="0">
              <a:buNone/>
            </a:pPr>
            <a:endParaRPr lang="ru-RU" sz="500" b="1" i="1" dirty="0" smtClean="0">
              <a:effectLst/>
              <a:latin typeface="Bookman Old Style" panose="02050604050505020204" pitchFamily="18" charset="0"/>
            </a:endParaRPr>
          </a:p>
          <a:p>
            <a:pPr marL="0" indent="0">
              <a:buNone/>
            </a:pPr>
            <a:endParaRPr lang="ru-RU" sz="500" b="1" i="1" dirty="0">
              <a:effectLst/>
              <a:latin typeface="Bookman Old Style" panose="02050604050505020204" pitchFamily="18" charset="0"/>
            </a:endParaRPr>
          </a:p>
          <a:p>
            <a:pPr marL="0" indent="0">
              <a:buNone/>
            </a:pPr>
            <a:r>
              <a:rPr lang="ru-RU" sz="2000" b="1" i="1" dirty="0" smtClean="0">
                <a:solidFill>
                  <a:srgbClr val="C00000"/>
                </a:solidFill>
                <a:effectLst/>
                <a:latin typeface="Cambria" panose="02040503050406030204" pitchFamily="18" charset="0"/>
              </a:rPr>
              <a:t>1</a:t>
            </a:r>
            <a:r>
              <a:rPr lang="ru-RU" sz="2000" b="1" i="1" dirty="0">
                <a:solidFill>
                  <a:srgbClr val="C00000"/>
                </a:solidFill>
                <a:effectLst/>
                <a:latin typeface="Cambria" panose="02040503050406030204" pitchFamily="18" charset="0"/>
              </a:rPr>
              <a:t>. </a:t>
            </a:r>
            <a:r>
              <a:rPr lang="ru-RU" sz="2000" i="1" dirty="0">
                <a:effectLst/>
                <a:latin typeface="Cambria" panose="02040503050406030204" pitchFamily="18" charset="0"/>
              </a:rPr>
              <a:t>Подъезжая к дому, собаки встретили нас громким лаем.</a:t>
            </a:r>
            <a:endParaRPr lang="ru-RU" sz="2000" dirty="0">
              <a:effectLst/>
              <a:latin typeface="Cambria" panose="02040503050406030204" pitchFamily="18" charset="0"/>
            </a:endParaRPr>
          </a:p>
          <a:p>
            <a:pPr marL="0" indent="0">
              <a:buNone/>
            </a:pPr>
            <a:r>
              <a:rPr lang="ru-RU" sz="2000" i="1" dirty="0">
                <a:effectLst/>
                <a:latin typeface="Cambria" panose="02040503050406030204" pitchFamily="18" charset="0"/>
              </a:rPr>
              <a:t>2. Поняв причину моей веселости, все рассмеялись</a:t>
            </a:r>
            <a:endParaRPr lang="ru-RU" sz="2000" dirty="0">
              <a:effectLst/>
              <a:latin typeface="Cambria" panose="02040503050406030204" pitchFamily="18" charset="0"/>
            </a:endParaRPr>
          </a:p>
          <a:p>
            <a:pPr marL="0" indent="0">
              <a:buNone/>
            </a:pPr>
            <a:r>
              <a:rPr lang="ru-RU" sz="2000" b="1" u="sng" dirty="0">
                <a:effectLst/>
                <a:latin typeface="Bookman Old Style" panose="02050604050505020204" pitchFamily="18" charset="0"/>
              </a:rPr>
              <a:t>Вывод</a:t>
            </a:r>
            <a:r>
              <a:rPr lang="ru-RU" sz="2000" b="1" dirty="0">
                <a:effectLst/>
                <a:latin typeface="Bookman Old Style" panose="02050604050505020204" pitchFamily="18" charset="0"/>
              </a:rPr>
              <a:t>. </a:t>
            </a:r>
            <a:r>
              <a:rPr lang="ru-RU" sz="2000" i="1" dirty="0">
                <a:effectLst/>
                <a:latin typeface="Cambria" panose="02040503050406030204" pitchFamily="18" charset="0"/>
              </a:rPr>
              <a:t>Действие, обозначенное деепричастным оборотом, должно указывать на действие подлежащего.</a:t>
            </a:r>
            <a:endParaRPr lang="ru-RU" sz="2000" dirty="0">
              <a:effectLst/>
              <a:latin typeface="Cambria" panose="02040503050406030204" pitchFamily="18" charset="0"/>
            </a:endParaRPr>
          </a:p>
          <a:p>
            <a:pPr marL="0" indent="0">
              <a:buNone/>
            </a:pPr>
            <a:endParaRPr lang="ru-RU" sz="2000" dirty="0"/>
          </a:p>
        </p:txBody>
      </p:sp>
    </p:spTree>
    <p:extLst>
      <p:ext uri="{BB962C8B-B14F-4D97-AF65-F5344CB8AC3E}">
        <p14:creationId xmlns:p14="http://schemas.microsoft.com/office/powerpoint/2010/main" val="987383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1484784"/>
            <a:ext cx="8229600" cy="2980854"/>
          </a:xfrm>
        </p:spPr>
        <p:txBody>
          <a:bodyPr/>
          <a:lstStyle/>
          <a:p>
            <a:pPr eaLnBrk="1" hangingPunct="1">
              <a:defRPr/>
            </a:pPr>
            <a:r>
              <a:rPr lang="ru-RU" sz="4400" b="1" u="sng" dirty="0" smtClean="0">
                <a:latin typeface="Bookman Old Style" panose="02050604050505020204" pitchFamily="18" charset="0"/>
              </a:rPr>
              <a:t>Тема урока</a:t>
            </a:r>
            <a:r>
              <a:rPr lang="ru-RU" sz="4400" b="1" u="sng" dirty="0" smtClean="0">
                <a:latin typeface="Bookman Old Style" panose="02050604050505020204" pitchFamily="18" charset="0"/>
              </a:rPr>
              <a:t>:</a:t>
            </a:r>
            <a:r>
              <a:rPr lang="ru-RU" sz="500" b="1" u="sng" dirty="0" smtClean="0">
                <a:latin typeface="Bookman Old Style" panose="02050604050505020204" pitchFamily="18" charset="0"/>
              </a:rPr>
              <a:t/>
            </a:r>
            <a:br>
              <a:rPr lang="ru-RU" sz="500" b="1" u="sng" dirty="0" smtClean="0">
                <a:latin typeface="Bookman Old Style" panose="02050604050505020204" pitchFamily="18" charset="0"/>
              </a:rPr>
            </a:br>
            <a:r>
              <a:rPr lang="ru-RU" sz="4400" u="sng" dirty="0" smtClean="0">
                <a:latin typeface="Bookman Old Style" panose="02050604050505020204" pitchFamily="18" charset="0"/>
              </a:rPr>
              <a:t> </a:t>
            </a:r>
            <a:r>
              <a:rPr lang="ru-RU" sz="4400" dirty="0" smtClean="0"/>
              <a:t/>
            </a:r>
            <a:br>
              <a:rPr lang="ru-RU" sz="4400" dirty="0" smtClean="0"/>
            </a:br>
            <a:r>
              <a:rPr lang="ru-RU" sz="3600" dirty="0">
                <a:effectLst/>
                <a:latin typeface="Cambria" panose="02040503050406030204" pitchFamily="18" charset="0"/>
              </a:rPr>
              <a:t>Обособленные члены предложения (обобщающий урок</a:t>
            </a:r>
            <a:r>
              <a:rPr lang="ru-RU" sz="3600" dirty="0" smtClean="0">
                <a:effectLst/>
                <a:latin typeface="Cambria" panose="02040503050406030204" pitchFamily="18" charset="0"/>
              </a:rPr>
              <a:t>).</a:t>
            </a:r>
            <a:endParaRPr lang="ru-RU" sz="3600" dirty="0" smtClean="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6221"/>
          </a:xfrm>
        </p:spPr>
        <p:txBody>
          <a:bodyPr/>
          <a:lstStyle/>
          <a:p>
            <a:pPr marL="0" indent="0">
              <a:buNone/>
            </a:pPr>
            <a:r>
              <a:rPr lang="ru-RU" sz="2400" b="1" dirty="0">
                <a:effectLst/>
                <a:latin typeface="Bookman Old Style" panose="02050604050505020204" pitchFamily="18" charset="0"/>
              </a:rPr>
              <a:t>В каком варианте ответа правильно указаны и объяснены все запятые</a:t>
            </a:r>
            <a:r>
              <a:rPr lang="ru-RU" sz="2400" b="1" dirty="0" smtClean="0">
                <a:effectLst/>
                <a:latin typeface="Bookman Old Style" panose="02050604050505020204" pitchFamily="18" charset="0"/>
              </a:rPr>
              <a:t>?</a:t>
            </a:r>
            <a:endParaRPr lang="ru-RU" sz="500" b="1" dirty="0" smtClean="0">
              <a:effectLst/>
              <a:latin typeface="Bookman Old Style" panose="02050604050505020204" pitchFamily="18" charset="0"/>
            </a:endParaRPr>
          </a:p>
          <a:p>
            <a:pPr marL="0" indent="0">
              <a:buNone/>
            </a:pPr>
            <a:endParaRPr lang="ru-RU" sz="2400" dirty="0">
              <a:effectLst/>
              <a:latin typeface="Cambria" panose="02040503050406030204" pitchFamily="18" charset="0"/>
            </a:endParaRPr>
          </a:p>
          <a:p>
            <a:pPr marL="0" indent="0">
              <a:buNone/>
            </a:pPr>
            <a:r>
              <a:rPr lang="ru-RU" sz="2400" dirty="0">
                <a:effectLst/>
                <a:latin typeface="Cambria" panose="02040503050406030204" pitchFamily="18" charset="0"/>
              </a:rPr>
              <a:t>Здесь(1)среди болот(2)поросших  богатой растительностью(3)и глухих лесов(4)изгибаясь(5)пробирается тоненький ручеек</a:t>
            </a:r>
            <a:r>
              <a:rPr lang="ru-RU" sz="2400" dirty="0" smtClean="0">
                <a:effectLst/>
                <a:latin typeface="Cambria" panose="02040503050406030204" pitchFamily="18" charset="0"/>
              </a:rPr>
              <a:t>.</a:t>
            </a:r>
            <a:endParaRPr lang="ru-RU" sz="200" dirty="0" smtClean="0">
              <a:effectLst/>
              <a:latin typeface="Cambria" panose="02040503050406030204" pitchFamily="18" charset="0"/>
            </a:endParaRPr>
          </a:p>
          <a:p>
            <a:pPr marL="0" indent="0">
              <a:buNone/>
            </a:pPr>
            <a:endParaRPr lang="ru-RU" sz="200" dirty="0" smtClean="0">
              <a:effectLst/>
              <a:latin typeface="Cambria" panose="02040503050406030204" pitchFamily="18" charset="0"/>
            </a:endParaRPr>
          </a:p>
          <a:p>
            <a:pPr marL="0" indent="0">
              <a:buNone/>
            </a:pPr>
            <a:endParaRPr lang="ru-RU" sz="200" dirty="0">
              <a:effectLst/>
              <a:latin typeface="Cambria" panose="02040503050406030204" pitchFamily="18" charset="0"/>
            </a:endParaRPr>
          </a:p>
          <a:p>
            <a:pPr marL="0" indent="0">
              <a:buNone/>
            </a:pPr>
            <a:endParaRPr lang="ru-RU" sz="200" dirty="0" smtClean="0">
              <a:effectLst/>
              <a:latin typeface="Cambria" panose="02040503050406030204" pitchFamily="18" charset="0"/>
            </a:endParaRPr>
          </a:p>
          <a:p>
            <a:pPr marL="0" indent="0">
              <a:buNone/>
            </a:pPr>
            <a:endParaRPr lang="ru-RU" sz="200" dirty="0">
              <a:effectLst/>
              <a:latin typeface="Cambria" panose="02040503050406030204" pitchFamily="18" charset="0"/>
            </a:endParaRPr>
          </a:p>
          <a:p>
            <a:pPr marL="0" indent="0">
              <a:buNone/>
            </a:pPr>
            <a:endParaRPr lang="ru-RU" sz="200" dirty="0" smtClean="0">
              <a:effectLst/>
              <a:latin typeface="Cambria" panose="02040503050406030204" pitchFamily="18" charset="0"/>
            </a:endParaRPr>
          </a:p>
          <a:p>
            <a:pPr marL="0" indent="0">
              <a:buNone/>
            </a:pPr>
            <a:endParaRPr lang="ru-RU" sz="200" dirty="0">
              <a:effectLst/>
              <a:latin typeface="Cambria" panose="02040503050406030204" pitchFamily="18" charset="0"/>
            </a:endParaRPr>
          </a:p>
          <a:p>
            <a:pPr marL="0" indent="0">
              <a:buNone/>
            </a:pPr>
            <a:endParaRPr lang="ru-RU" sz="200" dirty="0" smtClean="0">
              <a:effectLst/>
              <a:latin typeface="Cambria" panose="02040503050406030204" pitchFamily="18" charset="0"/>
            </a:endParaRPr>
          </a:p>
          <a:p>
            <a:pPr marL="0" indent="0">
              <a:buNone/>
            </a:pPr>
            <a:endParaRPr lang="ru-RU" sz="200" dirty="0">
              <a:effectLst/>
              <a:latin typeface="Cambria" panose="02040503050406030204" pitchFamily="18" charset="0"/>
            </a:endParaRPr>
          </a:p>
          <a:p>
            <a:pPr marL="0" indent="0">
              <a:buNone/>
            </a:pPr>
            <a:r>
              <a:rPr lang="ru-RU" sz="2400" dirty="0">
                <a:effectLst/>
                <a:latin typeface="Cambria" panose="02040503050406030204" pitchFamily="18" charset="0"/>
              </a:rPr>
              <a:t> </a:t>
            </a:r>
            <a:r>
              <a:rPr lang="ru-RU" sz="2400" b="1" dirty="0" smtClean="0">
                <a:effectLst/>
                <a:latin typeface="Cambria" panose="02040503050406030204" pitchFamily="18" charset="0"/>
              </a:rPr>
              <a:t>Там </a:t>
            </a:r>
            <a:r>
              <a:rPr lang="ru-RU" sz="2400" b="1" dirty="0">
                <a:effectLst/>
                <a:latin typeface="Cambria" panose="02040503050406030204" pitchFamily="18" charset="0"/>
              </a:rPr>
              <a:t>горы (1) отступив немного назад (2) дали место неширокой полосе (3) покрытой ровными камнями (4) обточенными прибоем.</a:t>
            </a:r>
            <a:endParaRPr lang="ru-RU" sz="2400" dirty="0">
              <a:effectLst/>
              <a:latin typeface="Cambria" panose="02040503050406030204" pitchFamily="18" charset="0"/>
            </a:endParaRPr>
          </a:p>
          <a:p>
            <a:pPr marL="0" indent="0">
              <a:buNone/>
            </a:pPr>
            <a:r>
              <a:rPr lang="ru-RU" sz="2400" dirty="0">
                <a:effectLst/>
                <a:latin typeface="Cambria" panose="02040503050406030204" pitchFamily="18" charset="0"/>
              </a:rPr>
              <a:t>1)1,2    2)1, 3,4,5   </a:t>
            </a:r>
            <a:r>
              <a:rPr lang="ru-RU" sz="2400" b="1" u="sng" dirty="0">
                <a:effectLst/>
                <a:latin typeface="Cambria" panose="02040503050406030204" pitchFamily="18" charset="0"/>
              </a:rPr>
              <a:t>3)1,2,3,4</a:t>
            </a:r>
            <a:r>
              <a:rPr lang="ru-RU" sz="2400" u="sng" dirty="0">
                <a:effectLst/>
                <a:latin typeface="Cambria" panose="02040503050406030204" pitchFamily="18" charset="0"/>
              </a:rPr>
              <a:t>,</a:t>
            </a:r>
            <a:r>
              <a:rPr lang="ru-RU" sz="2400" b="1" u="sng" dirty="0">
                <a:effectLst/>
                <a:latin typeface="Cambria" panose="02040503050406030204" pitchFamily="18" charset="0"/>
              </a:rPr>
              <a:t>5</a:t>
            </a:r>
            <a:r>
              <a:rPr lang="ru-RU" sz="2400" dirty="0">
                <a:effectLst/>
                <a:latin typeface="Cambria" panose="02040503050406030204" pitchFamily="18" charset="0"/>
              </a:rPr>
              <a:t>   4)3,4,5</a:t>
            </a:r>
            <a:r>
              <a:rPr lang="ru-RU" dirty="0">
                <a:effectLst/>
                <a:latin typeface="Cambria" panose="02040503050406030204" pitchFamily="18" charset="0"/>
              </a:rPr>
              <a:t>.</a:t>
            </a:r>
          </a:p>
          <a:p>
            <a:endParaRPr lang="ru-RU" dirty="0">
              <a:latin typeface="Cambria" panose="02040503050406030204" pitchFamily="18" charset="0"/>
            </a:endParaRPr>
          </a:p>
        </p:txBody>
      </p:sp>
    </p:spTree>
    <p:extLst>
      <p:ext uri="{BB962C8B-B14F-4D97-AF65-F5344CB8AC3E}">
        <p14:creationId xmlns:p14="http://schemas.microsoft.com/office/powerpoint/2010/main" val="303093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48" name="Rectangle 100"/>
          <p:cNvSpPr>
            <a:spLocks noGrp="1" noChangeArrowheads="1"/>
          </p:cNvSpPr>
          <p:nvPr>
            <p:ph type="title"/>
          </p:nvPr>
        </p:nvSpPr>
        <p:spPr/>
        <p:txBody>
          <a:bodyPr/>
          <a:lstStyle/>
          <a:p>
            <a:pPr>
              <a:defRPr/>
            </a:pPr>
            <a:r>
              <a:rPr lang="ru-RU" b="1" dirty="0" smtClean="0"/>
              <a:t>   </a:t>
            </a:r>
            <a:r>
              <a:rPr lang="ru-RU" b="1" dirty="0" smtClean="0">
                <a:latin typeface="Bookman Old Style" panose="02050604050505020204" pitchFamily="18" charset="0"/>
              </a:rPr>
              <a:t>Итоги урока</a:t>
            </a:r>
            <a:r>
              <a:rPr lang="ru-RU" dirty="0" smtClean="0">
                <a:effectLst/>
                <a:latin typeface="Bookman Old Style" panose="02050604050505020204" pitchFamily="18" charset="0"/>
              </a:rPr>
              <a:t> </a:t>
            </a:r>
          </a:p>
        </p:txBody>
      </p:sp>
      <p:graphicFrame>
        <p:nvGraphicFramePr>
          <p:cNvPr id="27841" name="Group 193"/>
          <p:cNvGraphicFramePr>
            <a:graphicFrameLocks noGrp="1"/>
          </p:cNvGraphicFramePr>
          <p:nvPr>
            <p:ph idx="1"/>
            <p:extLst>
              <p:ext uri="{D42A27DB-BD31-4B8C-83A1-F6EECF244321}">
                <p14:modId xmlns:p14="http://schemas.microsoft.com/office/powerpoint/2010/main" val="1628025294"/>
              </p:ext>
            </p:extLst>
          </p:nvPr>
        </p:nvGraphicFramePr>
        <p:xfrm>
          <a:off x="457200" y="1600200"/>
          <a:ext cx="8229600" cy="4532314"/>
        </p:xfrm>
        <a:graphic>
          <a:graphicData uri="http://schemas.openxmlformats.org/drawingml/2006/table">
            <a:tbl>
              <a:tblPr/>
              <a:tblGrid>
                <a:gridCol w="2743200"/>
                <a:gridCol w="2743200"/>
                <a:gridCol w="2743200"/>
              </a:tblGrid>
              <a:tr h="46037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Сумма баллов за урок</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Оценка за урок</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Домашнее задание</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lang="ru-RU" sz="1800" kern="1200" dirty="0" smtClean="0">
                          <a:solidFill>
                            <a:schemeClr val="tx1"/>
                          </a:solidFill>
                          <a:effectLst/>
                          <a:latin typeface="+mn-lt"/>
                          <a:ea typeface="+mn-ea"/>
                          <a:cs typeface="+mn-cs"/>
                        </a:rPr>
                        <a:t>63 – 75 </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631825"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5</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Нет</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41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lang="ru-RU" sz="1800" kern="1200" dirty="0" smtClean="0">
                          <a:solidFill>
                            <a:schemeClr val="tx1"/>
                          </a:solidFill>
                          <a:effectLst/>
                          <a:latin typeface="+mn-lt"/>
                          <a:ea typeface="+mn-ea"/>
                          <a:cs typeface="+mn-cs"/>
                        </a:rPr>
                        <a:t>50 – 62 </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4</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Повторить правила, на которые допущены ошибки</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827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lang="ru-RU" sz="1800" kern="1200" dirty="0" smtClean="0">
                          <a:solidFill>
                            <a:schemeClr val="tx1"/>
                          </a:solidFill>
                          <a:effectLst/>
                          <a:latin typeface="+mn-lt"/>
                          <a:ea typeface="+mn-ea"/>
                          <a:cs typeface="+mn-cs"/>
                        </a:rPr>
                        <a:t>30-49</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3</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Составить словарный диктант на орфограммы, в которых были допущены ошибки (30 слов)</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6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lang="ru-RU" sz="1800" kern="1200" dirty="0" smtClean="0">
                          <a:solidFill>
                            <a:schemeClr val="tx1"/>
                          </a:solidFill>
                          <a:effectLst/>
                          <a:latin typeface="+mn-lt"/>
                          <a:ea typeface="+mn-ea"/>
                          <a:cs typeface="+mn-cs"/>
                        </a:rPr>
                        <a:t>Ниже 30 </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2</a:t>
                      </a:r>
                      <a:endParaRPr kumimoji="0" lang="ru-RU"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На усмотрение учителя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b="1" u="sng" dirty="0" smtClean="0">
                <a:solidFill>
                  <a:schemeClr val="folHlink"/>
                </a:solidFill>
                <a:latin typeface="Bookman Old Style" panose="02050604050505020204" pitchFamily="18" charset="0"/>
              </a:rPr>
              <a:t>Спасибо за урок, ребята!</a:t>
            </a:r>
            <a:endParaRPr lang="ru-RU" sz="3600" u="sng" dirty="0">
              <a:latin typeface="Bookman Old Style" panose="02050604050505020204" pitchFamily="18" charset="0"/>
            </a:endParaRPr>
          </a:p>
        </p:txBody>
      </p:sp>
      <p:sp>
        <p:nvSpPr>
          <p:cNvPr id="3" name="Содержимое 2"/>
          <p:cNvSpPr>
            <a:spLocks noGrp="1"/>
          </p:cNvSpPr>
          <p:nvPr>
            <p:ph idx="1"/>
          </p:nvPr>
        </p:nvSpPr>
        <p:spPr>
          <a:xfrm>
            <a:off x="470947" y="1556792"/>
            <a:ext cx="8229600" cy="4530725"/>
          </a:xfrm>
        </p:spPr>
        <p:txBody>
          <a:bodyPr/>
          <a:lstStyle/>
          <a:p>
            <a:pPr>
              <a:defRPr/>
            </a:pPr>
            <a:endParaRPr lang="ru-RU" dirty="0" smtClean="0"/>
          </a:p>
          <a:p>
            <a:pPr>
              <a:defRPr/>
            </a:pPr>
            <a:endParaRPr lang="ru-RU" dirty="0" smtClean="0"/>
          </a:p>
          <a:p>
            <a:pPr>
              <a:defRPr/>
            </a:pPr>
            <a:endParaRPr lang="ru-RU" dirty="0" smtClean="0"/>
          </a:p>
          <a:p>
            <a:pPr algn="ctr">
              <a:buFont typeface="Wingdings" pitchFamily="2" charset="2"/>
              <a:buNone/>
              <a:defRPr/>
            </a:pPr>
            <a:endParaRPr lang="ru-RU" dirty="0" smtClean="0"/>
          </a:p>
          <a:p>
            <a:pPr algn="ctr">
              <a:buFont typeface="Wingdings" pitchFamily="2" charset="2"/>
              <a:buNone/>
              <a:defRPr/>
            </a:pPr>
            <a:endParaRPr lang="ru-RU" sz="6000" dirty="0" smtClean="0">
              <a:solidFill>
                <a:srgbClr val="FF0000"/>
              </a:solidFill>
            </a:endParaRPr>
          </a:p>
          <a:p>
            <a:pPr algn="ctr">
              <a:buFont typeface="Wingdings" pitchFamily="2" charset="2"/>
              <a:buNone/>
              <a:defRPr/>
            </a:pPr>
            <a:r>
              <a:rPr lang="ru-RU" sz="6000" dirty="0" smtClean="0">
                <a:solidFill>
                  <a:srgbClr val="00B050"/>
                </a:solidFill>
                <a:latin typeface="Bookman Old Style" panose="02050604050505020204" pitchFamily="18" charset="0"/>
              </a:rPr>
              <a:t>МОЛОДЦЫ! </a:t>
            </a:r>
          </a:p>
        </p:txBody>
      </p:sp>
      <p:pic>
        <p:nvPicPr>
          <p:cNvPr id="1026" name="Picture 2" descr="C:\Users\House\Desktop\macro-images-2560x1440-2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1412776"/>
            <a:ext cx="5212071" cy="37534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defRPr/>
            </a:pPr>
            <a:r>
              <a:rPr lang="ru-RU" b="1" u="sng" dirty="0" smtClean="0">
                <a:latin typeface="Bookman Old Style" panose="02050604050505020204" pitchFamily="18" charset="0"/>
              </a:rPr>
              <a:t>Цель урока: </a:t>
            </a:r>
          </a:p>
        </p:txBody>
      </p:sp>
      <p:sp>
        <p:nvSpPr>
          <p:cNvPr id="7171" name="Rectangle 3"/>
          <p:cNvSpPr>
            <a:spLocks noGrp="1" noChangeArrowheads="1"/>
          </p:cNvSpPr>
          <p:nvPr>
            <p:ph type="body" idx="1"/>
          </p:nvPr>
        </p:nvSpPr>
        <p:spPr>
          <a:xfrm>
            <a:off x="457200" y="1844824"/>
            <a:ext cx="7715200" cy="4536504"/>
          </a:xfrm>
        </p:spPr>
        <p:txBody>
          <a:bodyPr/>
          <a:lstStyle/>
          <a:p>
            <a:r>
              <a:rPr lang="ru-RU" sz="2400" b="1" dirty="0">
                <a:effectLst/>
                <a:latin typeface="Cambria" panose="02040503050406030204" pitchFamily="18" charset="0"/>
              </a:rPr>
              <a:t>- </a:t>
            </a:r>
            <a:r>
              <a:rPr lang="ru-RU" sz="2400" dirty="0">
                <a:effectLst/>
                <a:latin typeface="Cambria" panose="02040503050406030204" pitchFamily="18" charset="0"/>
              </a:rPr>
              <a:t>обобщить и систематизировать знания, полученные по теме «Обособленные члены предложения»;</a:t>
            </a:r>
          </a:p>
          <a:p>
            <a:r>
              <a:rPr lang="ru-RU" sz="2400" dirty="0">
                <a:effectLst/>
                <a:latin typeface="Cambria" panose="02040503050406030204" pitchFamily="18" charset="0"/>
              </a:rPr>
              <a:t>-определить уровень знаний по темам «Обособленное определение», «Обособленное приложение», «Обособленное обстоятельство»;</a:t>
            </a:r>
          </a:p>
          <a:p>
            <a:r>
              <a:rPr lang="ru-RU" sz="2400" dirty="0">
                <a:effectLst/>
                <a:latin typeface="Cambria" panose="02040503050406030204" pitchFamily="18" charset="0"/>
              </a:rPr>
              <a:t>- воспитывать умение слушать товарища, формировать навык самостоятельной работы;</a:t>
            </a:r>
            <a:endParaRPr lang="ru-RU" sz="2400" dirty="0">
              <a:effectLst/>
              <a:latin typeface="Cambria" panose="02040503050406030204" pitchFamily="18" charset="0"/>
            </a:endParaRPr>
          </a:p>
          <a:p>
            <a:r>
              <a:rPr lang="ru-RU" sz="2400" dirty="0">
                <a:effectLst/>
                <a:latin typeface="Cambria" panose="02040503050406030204" pitchFamily="18" charset="0"/>
              </a:rPr>
              <a:t>-развивать навык самоконтроля и взаимоконтроля.</a:t>
            </a:r>
            <a:endParaRPr lang="ru-RU" sz="2400" dirty="0" smtClean="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500034" y="1124744"/>
            <a:ext cx="8229600" cy="6085674"/>
          </a:xfrm>
        </p:spPr>
        <p:txBody>
          <a:bodyPr/>
          <a:lstStyle/>
          <a:p>
            <a:pPr algn="ctr" eaLnBrk="1" hangingPunct="1">
              <a:buFont typeface="Wingdings" pitchFamily="2" charset="2"/>
              <a:buNone/>
              <a:defRPr/>
            </a:pPr>
            <a:r>
              <a:rPr lang="ru-RU" sz="4400" b="1" u="sng" dirty="0" smtClean="0">
                <a:latin typeface="Bookman Old Style" panose="02050604050505020204" pitchFamily="18" charset="0"/>
              </a:rPr>
              <a:t>Цель:  </a:t>
            </a:r>
            <a:endParaRPr lang="ru-RU" sz="1000" b="1" u="sng" dirty="0" smtClean="0">
              <a:latin typeface="Bookman Old Style" panose="02050604050505020204" pitchFamily="18" charset="0"/>
            </a:endParaRPr>
          </a:p>
          <a:p>
            <a:pPr algn="ctr" eaLnBrk="1" hangingPunct="1">
              <a:buFont typeface="Wingdings" pitchFamily="2" charset="2"/>
              <a:buNone/>
              <a:defRPr/>
            </a:pPr>
            <a:endParaRPr lang="ru-RU" dirty="0" smtClean="0"/>
          </a:p>
          <a:p>
            <a:pPr algn="ctr" eaLnBrk="1" hangingPunct="1">
              <a:buNone/>
              <a:defRPr/>
            </a:pPr>
            <a:r>
              <a:rPr lang="ru-RU" sz="3600" dirty="0">
                <a:effectLst/>
                <a:latin typeface="Cambria" panose="02040503050406030204" pitchFamily="18" charset="0"/>
              </a:rPr>
              <a:t>Проверить уровень подготовки на начальном этапе.</a:t>
            </a:r>
          </a:p>
          <a:p>
            <a:pPr algn="ctr" eaLnBrk="1" hangingPunct="1">
              <a:buFont typeface="Wingdings" pitchFamily="2" charset="2"/>
              <a:buNone/>
              <a:defRPr/>
            </a:pPr>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23850" y="908720"/>
            <a:ext cx="8374063" cy="5688930"/>
          </a:xfrm>
        </p:spPr>
        <p:txBody>
          <a:bodyPr/>
          <a:lstStyle/>
          <a:p>
            <a:pPr marL="0" indent="361950">
              <a:buNone/>
            </a:pPr>
            <a:r>
              <a:rPr lang="ru-RU" sz="1600" dirty="0">
                <a:effectLst/>
              </a:rPr>
              <a:t>1</a:t>
            </a:r>
            <a:r>
              <a:rPr lang="ru-RU" sz="1900" dirty="0">
                <a:effectLst/>
              </a:rPr>
              <a:t>. </a:t>
            </a:r>
            <a:r>
              <a:rPr lang="ru-RU" sz="1900" dirty="0">
                <a:effectLst/>
                <a:latin typeface="Cambria" panose="02040503050406030204" pitchFamily="18" charset="0"/>
              </a:rPr>
              <a:t>Здесь среди болот поросших богатой р..</a:t>
            </a:r>
            <a:r>
              <a:rPr lang="ru-RU" sz="1900" dirty="0" err="1">
                <a:effectLst/>
                <a:latin typeface="Cambria" panose="02040503050406030204" pitchFamily="18" charset="0"/>
              </a:rPr>
              <a:t>стительностью</a:t>
            </a:r>
            <a:r>
              <a:rPr lang="ru-RU" sz="1900" dirty="0">
                <a:effectLst/>
                <a:latin typeface="Cambria" panose="02040503050406030204" pitchFamily="18" charset="0"/>
              </a:rPr>
              <a:t> и глухих лесов </a:t>
            </a:r>
            <a:r>
              <a:rPr lang="ru-RU" sz="1900" dirty="0" err="1">
                <a:effectLst/>
                <a:latin typeface="Cambria" panose="02040503050406030204" pitchFamily="18" charset="0"/>
              </a:rPr>
              <a:t>изг</a:t>
            </a:r>
            <a:r>
              <a:rPr lang="ru-RU" sz="1900" dirty="0">
                <a:effectLst/>
                <a:latin typeface="Cambria" panose="02040503050406030204" pitchFamily="18" charset="0"/>
              </a:rPr>
              <a:t>..</a:t>
            </a:r>
            <a:r>
              <a:rPr lang="ru-RU" sz="1900" dirty="0" err="1">
                <a:effectLst/>
                <a:latin typeface="Cambria" panose="02040503050406030204" pitchFamily="18" charset="0"/>
              </a:rPr>
              <a:t>баясь</a:t>
            </a:r>
            <a:r>
              <a:rPr lang="ru-RU" sz="1900" dirty="0">
                <a:effectLst/>
                <a:latin typeface="Cambria" panose="02040503050406030204" pitchFamily="18" charset="0"/>
              </a:rPr>
              <a:t> проб..</a:t>
            </a:r>
            <a:r>
              <a:rPr lang="ru-RU" sz="1900" dirty="0" err="1">
                <a:effectLst/>
                <a:latin typeface="Cambria" panose="02040503050406030204" pitchFamily="18" charset="0"/>
              </a:rPr>
              <a:t>рается</a:t>
            </a:r>
            <a:r>
              <a:rPr lang="ru-RU" sz="1900" dirty="0">
                <a:effectLst/>
                <a:latin typeface="Cambria" panose="02040503050406030204" pitchFamily="18" charset="0"/>
              </a:rPr>
              <a:t> тоненький ручеёк. </a:t>
            </a:r>
          </a:p>
          <a:p>
            <a:pPr marL="0" indent="361950">
              <a:buNone/>
            </a:pPr>
            <a:r>
              <a:rPr lang="ru-RU" sz="1900" dirty="0">
                <a:effectLst/>
                <a:latin typeface="Cambria" panose="02040503050406030204" pitchFamily="18" charset="0"/>
              </a:rPr>
              <a:t>2.Так начинает Волга самая большая река в Европе свой далёкий путь. </a:t>
            </a:r>
          </a:p>
          <a:p>
            <a:pPr marL="0" indent="361950">
              <a:buNone/>
            </a:pPr>
            <a:r>
              <a:rPr lang="ru-RU" sz="1900" dirty="0">
                <a:effectLst/>
                <a:latin typeface="Cambria" panose="02040503050406030204" pitchFamily="18" charset="0"/>
              </a:rPr>
              <a:t>3. Пройдя через несколько озёр она </a:t>
            </a:r>
            <a:r>
              <a:rPr lang="ru-RU" sz="1900" dirty="0" err="1">
                <a:effectLst/>
                <a:latin typeface="Cambria" panose="02040503050406030204" pitchFamily="18" charset="0"/>
              </a:rPr>
              <a:t>наб</a:t>
            </a:r>
            <a:r>
              <a:rPr lang="ru-RU" sz="1900" dirty="0">
                <a:effectLst/>
                <a:latin typeface="Cambria" panose="02040503050406030204" pitchFamily="18" charset="0"/>
              </a:rPr>
              <a:t>..</a:t>
            </a:r>
            <a:r>
              <a:rPr lang="ru-RU" sz="1900" dirty="0" err="1">
                <a:effectLst/>
                <a:latin typeface="Cambria" panose="02040503050406030204" pitchFamily="18" charset="0"/>
              </a:rPr>
              <a:t>рает</a:t>
            </a:r>
            <a:r>
              <a:rPr lang="ru-RU" sz="1900" dirty="0">
                <a:effectLst/>
                <a:latin typeface="Cambria" panose="02040503050406030204" pitchFamily="18" charset="0"/>
              </a:rPr>
              <a:t> силу и </a:t>
            </a:r>
            <a:r>
              <a:rPr lang="ru-RU" sz="1900" dirty="0" err="1">
                <a:effectLst/>
                <a:latin typeface="Cambria" panose="02040503050406030204" pitchFamily="18" charset="0"/>
              </a:rPr>
              <a:t>ра</a:t>
            </a:r>
            <a:r>
              <a:rPr lang="ru-RU" sz="1900" dirty="0">
                <a:effectLst/>
                <a:latin typeface="Cambria" panose="02040503050406030204" pitchFamily="18" charset="0"/>
              </a:rPr>
              <a:t>..л..</a:t>
            </a:r>
            <a:r>
              <a:rPr lang="ru-RU" sz="1900" dirty="0" err="1">
                <a:effectLst/>
                <a:latin typeface="Cambria" panose="02040503050406030204" pitchFamily="18" charset="0"/>
              </a:rPr>
              <a:t>вается</a:t>
            </a:r>
            <a:r>
              <a:rPr lang="ru-RU" sz="1900" dirty="0">
                <a:effectLst/>
                <a:latin typeface="Cambria" panose="02040503050406030204" pitchFamily="18" charset="0"/>
              </a:rPr>
              <a:t> могуче величаво.</a:t>
            </a:r>
          </a:p>
          <a:p>
            <a:pPr marL="0" indent="361950">
              <a:buNone/>
            </a:pPr>
            <a:r>
              <a:rPr lang="ru-RU" sz="1900" dirty="0">
                <a:effectLst/>
                <a:latin typeface="Cambria" panose="02040503050406030204" pitchFamily="18" charset="0"/>
              </a:rPr>
              <a:t> 4. Семь тысяч больших и малых рек несут Волге-</a:t>
            </a:r>
            <a:r>
              <a:rPr lang="ru-RU" sz="1900" dirty="0" err="1">
                <a:effectLst/>
                <a:latin typeface="Cambria" panose="02040503050406030204" pitchFamily="18" charset="0"/>
              </a:rPr>
              <a:t>матушк</a:t>
            </a:r>
            <a:r>
              <a:rPr lang="ru-RU" sz="1900" dirty="0">
                <a:effectLst/>
                <a:latin typeface="Cambria" panose="02040503050406030204" pitchFamily="18" charset="0"/>
              </a:rPr>
              <a:t>.. свои воды. </a:t>
            </a:r>
          </a:p>
          <a:p>
            <a:pPr marL="0" indent="361950">
              <a:buNone/>
            </a:pPr>
            <a:r>
              <a:rPr lang="ru-RU" sz="1900" dirty="0">
                <a:effectLst/>
                <a:latin typeface="Cambria" panose="02040503050406030204" pitchFamily="18" charset="0"/>
              </a:rPr>
              <a:t>5.Человек путешествующий по Волге (не)перестаёт уд..</a:t>
            </a:r>
            <a:r>
              <a:rPr lang="ru-RU" sz="1900" dirty="0" err="1">
                <a:effectLst/>
                <a:latin typeface="Cambria" panose="02040503050406030204" pitchFamily="18" charset="0"/>
              </a:rPr>
              <a:t>влят</a:t>
            </a:r>
            <a:r>
              <a:rPr lang="ru-RU" sz="1900" dirty="0">
                <a:effectLst/>
                <a:latin typeface="Cambria" panose="02040503050406030204" pitchFamily="18" charset="0"/>
              </a:rPr>
              <a:t>..</a:t>
            </a:r>
            <a:r>
              <a:rPr lang="ru-RU" sz="1900" dirty="0" err="1">
                <a:effectLst/>
                <a:latin typeface="Cambria" panose="02040503050406030204" pitchFamily="18" charset="0"/>
              </a:rPr>
              <a:t>ся</a:t>
            </a:r>
            <a:r>
              <a:rPr lang="ru-RU" sz="1900" dirty="0">
                <a:effectLst/>
                <a:latin typeface="Cambria" panose="02040503050406030204" pitchFamily="18" charset="0"/>
              </a:rPr>
              <a:t> красоте её берегов разнообразных живописных. </a:t>
            </a:r>
          </a:p>
          <a:p>
            <a:pPr marL="0" indent="361950">
              <a:buNone/>
            </a:pPr>
            <a:r>
              <a:rPr lang="ru-RU" sz="1900" dirty="0">
                <a:effectLst/>
                <a:latin typeface="Cambria" panose="02040503050406030204" pitchFamily="18" charset="0"/>
              </a:rPr>
              <a:t>6.В верховьях ..</a:t>
            </a:r>
            <a:r>
              <a:rPr lang="ru-RU" sz="1900" dirty="0" err="1">
                <a:effectLst/>
                <a:latin typeface="Cambria" panose="02040503050406030204" pitchFamily="18" charset="0"/>
              </a:rPr>
              <a:t>жимают</a:t>
            </a:r>
            <a:r>
              <a:rPr lang="ru-RU" sz="1900" dirty="0">
                <a:effectLst/>
                <a:latin typeface="Cambria" panose="02040503050406030204" pitchFamily="18" charset="0"/>
              </a:rPr>
              <a:t> реку ж..</a:t>
            </a:r>
            <a:r>
              <a:rPr lang="ru-RU" sz="1900" dirty="0" err="1">
                <a:effectLst/>
                <a:latin typeface="Cambria" panose="02040503050406030204" pitchFamily="18" charset="0"/>
              </a:rPr>
              <a:t>лто</a:t>
            </a:r>
            <a:r>
              <a:rPr lang="ru-RU" sz="1900" dirty="0">
                <a:effectLst/>
                <a:latin typeface="Cambria" panose="02040503050406030204" pitchFamily="18" charset="0"/>
              </a:rPr>
              <a:t>-красные сосновые леса наполняя воздух запахом сосны. </a:t>
            </a:r>
          </a:p>
          <a:p>
            <a:pPr marL="0" indent="361950">
              <a:buNone/>
            </a:pPr>
            <a:r>
              <a:rPr lang="ru-RU" sz="1900" dirty="0">
                <a:effectLst/>
                <a:latin typeface="Cambria" panose="02040503050406030204" pitchFamily="18" charset="0"/>
              </a:rPr>
              <a:t>7.Живописен правый берег гористый круто </a:t>
            </a:r>
            <a:r>
              <a:rPr lang="ru-RU" sz="1900" dirty="0" err="1">
                <a:effectLst/>
                <a:latin typeface="Cambria" panose="02040503050406030204" pitchFamily="18" charset="0"/>
              </a:rPr>
              <a:t>обрывающ</a:t>
            </a:r>
            <a:r>
              <a:rPr lang="ru-RU" sz="1900" dirty="0">
                <a:effectLst/>
                <a:latin typeface="Cambria" panose="02040503050406030204" pitchFamily="18" charset="0"/>
              </a:rPr>
              <a:t>..</a:t>
            </a:r>
            <a:r>
              <a:rPr lang="ru-RU" sz="1900" dirty="0" err="1">
                <a:effectLst/>
                <a:latin typeface="Cambria" panose="02040503050406030204" pitchFamily="18" charset="0"/>
              </a:rPr>
              <a:t>йся</a:t>
            </a:r>
            <a:r>
              <a:rPr lang="ru-RU" sz="1900" dirty="0">
                <a:effectLst/>
                <a:latin typeface="Cambria" panose="02040503050406030204" pitchFamily="18" charset="0"/>
              </a:rPr>
              <a:t> к реке </a:t>
            </a:r>
            <a:r>
              <a:rPr lang="ru-RU" sz="1900" dirty="0" err="1">
                <a:effectLst/>
                <a:latin typeface="Cambria" panose="02040503050406030204" pitchFamily="18" charset="0"/>
              </a:rPr>
              <a:t>пр</a:t>
            </a:r>
            <a:r>
              <a:rPr lang="ru-RU" sz="1900" dirty="0">
                <a:effectLst/>
                <a:latin typeface="Cambria" panose="02040503050406030204" pitchFamily="18" charset="0"/>
              </a:rPr>
              <a:t>..реза..</a:t>
            </a:r>
            <a:r>
              <a:rPr lang="ru-RU" sz="1900" dirty="0" err="1">
                <a:effectLst/>
                <a:latin typeface="Cambria" panose="02040503050406030204" pitchFamily="18" charset="0"/>
              </a:rPr>
              <a:t>ый</a:t>
            </a:r>
            <a:r>
              <a:rPr lang="ru-RU" sz="1900" dirty="0">
                <a:effectLst/>
                <a:latin typeface="Cambria" panose="02040503050406030204" pitchFamily="18" charset="0"/>
              </a:rPr>
              <a:t> глубокими долинами.</a:t>
            </a:r>
          </a:p>
          <a:p>
            <a:pPr marL="0" indent="361950">
              <a:buNone/>
            </a:pPr>
            <a:r>
              <a:rPr lang="ru-RU" sz="1900" dirty="0" smtClean="0">
                <a:effectLst/>
                <a:latin typeface="Cambria" panose="02040503050406030204" pitchFamily="18" charset="0"/>
              </a:rPr>
              <a:t>8.Ближе </a:t>
            </a:r>
            <a:r>
              <a:rPr lang="ru-RU" sz="1900" dirty="0">
                <a:effectLst/>
                <a:latin typeface="Cambria" panose="02040503050406030204" pitchFamily="18" charset="0"/>
              </a:rPr>
              <a:t>к югу где-то после Саратова заросли уступают место хлебам уходящим в </a:t>
            </a:r>
            <a:r>
              <a:rPr lang="ru-RU" sz="1900" dirty="0" err="1">
                <a:effectLst/>
                <a:latin typeface="Cambria" panose="02040503050406030204" pitchFamily="18" charset="0"/>
              </a:rPr>
              <a:t>бе</a:t>
            </a:r>
            <a:r>
              <a:rPr lang="ru-RU" sz="1900" dirty="0">
                <a:effectLst/>
                <a:latin typeface="Cambria" panose="02040503050406030204" pitchFamily="18" charset="0"/>
              </a:rPr>
              <a:t>..конечную даль</a:t>
            </a:r>
          </a:p>
          <a:p>
            <a:pPr marL="0" indent="361950" eaLnBrk="1" hangingPunct="1">
              <a:lnSpc>
                <a:spcPct val="80000"/>
              </a:lnSpc>
              <a:buNone/>
            </a:pPr>
            <a:endParaRPr lang="ru-RU"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847725"/>
          </a:xfrm>
        </p:spPr>
        <p:txBody>
          <a:bodyPr/>
          <a:lstStyle/>
          <a:p>
            <a:pPr algn="l" eaLnBrk="1" hangingPunct="1">
              <a:defRPr/>
            </a:pPr>
            <a:r>
              <a:rPr lang="ru-RU" sz="3500" b="1" u="sng" dirty="0" smtClean="0">
                <a:latin typeface="Bookman Old Style" panose="02050604050505020204" pitchFamily="18" charset="0"/>
              </a:rPr>
              <a:t>ПРОВЕРЬ СЕБЯ:</a:t>
            </a:r>
          </a:p>
        </p:txBody>
      </p:sp>
      <p:sp>
        <p:nvSpPr>
          <p:cNvPr id="10243" name="Rectangle 3"/>
          <p:cNvSpPr>
            <a:spLocks noGrp="1" noChangeArrowheads="1"/>
          </p:cNvSpPr>
          <p:nvPr>
            <p:ph type="body" idx="1"/>
          </p:nvPr>
        </p:nvSpPr>
        <p:spPr>
          <a:xfrm>
            <a:off x="611560" y="1196752"/>
            <a:ext cx="8229600" cy="5472113"/>
          </a:xfrm>
        </p:spPr>
        <p:txBody>
          <a:bodyPr/>
          <a:lstStyle/>
          <a:p>
            <a:pPr marL="0" indent="0">
              <a:buNone/>
            </a:pPr>
            <a:r>
              <a:rPr lang="ru-RU" sz="1900" dirty="0">
                <a:effectLst/>
                <a:latin typeface="Cambria" panose="02040503050406030204" pitchFamily="18" charset="0"/>
              </a:rPr>
              <a:t>Здесь</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среди болот</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поросших богатой р</a:t>
            </a:r>
            <a:r>
              <a:rPr lang="ru-RU" sz="1900" b="1" dirty="0">
                <a:solidFill>
                  <a:srgbClr val="FF0000"/>
                </a:solidFill>
                <a:effectLst/>
                <a:latin typeface="Cambria" panose="02040503050406030204" pitchFamily="18" charset="0"/>
              </a:rPr>
              <a:t>а</a:t>
            </a:r>
            <a:r>
              <a:rPr lang="ru-RU" sz="1900" dirty="0">
                <a:effectLst/>
                <a:latin typeface="Cambria" panose="02040503050406030204" pitchFamily="18" charset="0"/>
              </a:rPr>
              <a:t>стительностью</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и глухих лесов</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изг</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баясь</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проб</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рается тоненький ручеёк.</a:t>
            </a:r>
          </a:p>
          <a:p>
            <a:pPr marL="0" indent="0">
              <a:buNone/>
            </a:pPr>
            <a:r>
              <a:rPr lang="ru-RU" sz="1900" dirty="0">
                <a:effectLst/>
                <a:latin typeface="Cambria" panose="02040503050406030204" pitchFamily="18" charset="0"/>
              </a:rPr>
              <a:t> (2)Так начинает Волга</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самая большая река в Европе</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свой далёкий путь. </a:t>
            </a:r>
            <a:endParaRPr lang="ru-RU" sz="1900" dirty="0" smtClean="0">
              <a:effectLst/>
              <a:latin typeface="Cambria" panose="02040503050406030204" pitchFamily="18" charset="0"/>
            </a:endParaRPr>
          </a:p>
          <a:p>
            <a:pPr marL="0" indent="0">
              <a:buNone/>
            </a:pPr>
            <a:r>
              <a:rPr lang="ru-RU" sz="1900" dirty="0" smtClean="0">
                <a:effectLst/>
                <a:latin typeface="Cambria" panose="02040503050406030204" pitchFamily="18" charset="0"/>
              </a:rPr>
              <a:t>(</a:t>
            </a:r>
            <a:r>
              <a:rPr lang="ru-RU" sz="1900" dirty="0">
                <a:effectLst/>
                <a:latin typeface="Cambria" panose="02040503050406030204" pitchFamily="18" charset="0"/>
              </a:rPr>
              <a:t>3)Пройдя через несколько озёр</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она наб</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рает силу и ра</a:t>
            </a:r>
            <a:r>
              <a:rPr lang="ru-RU" sz="1900" b="1" dirty="0">
                <a:solidFill>
                  <a:srgbClr val="FF0000"/>
                </a:solidFill>
                <a:effectLst/>
                <a:latin typeface="Cambria" panose="02040503050406030204" pitchFamily="18" charset="0"/>
              </a:rPr>
              <a:t>з</a:t>
            </a:r>
            <a:r>
              <a:rPr lang="ru-RU" sz="1900" dirty="0">
                <a:effectLst/>
                <a:latin typeface="Cambria" panose="02040503050406030204" pitchFamily="18" charset="0"/>
              </a:rPr>
              <a:t>л</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вается могуче</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величаво.</a:t>
            </a:r>
          </a:p>
          <a:p>
            <a:pPr marL="0" indent="0">
              <a:buNone/>
            </a:pPr>
            <a:r>
              <a:rPr lang="ru-RU" sz="1900" dirty="0">
                <a:effectLst/>
                <a:latin typeface="Cambria" panose="02040503050406030204" pitchFamily="18" charset="0"/>
              </a:rPr>
              <a:t>(4) Семь тысяч больших и малых рек несут Волге-матушк</a:t>
            </a:r>
            <a:r>
              <a:rPr lang="ru-RU" sz="1900" b="1" dirty="0">
                <a:solidFill>
                  <a:srgbClr val="FF0000"/>
                </a:solidFill>
                <a:effectLst/>
                <a:latin typeface="Cambria" panose="02040503050406030204" pitchFamily="18" charset="0"/>
              </a:rPr>
              <a:t>е</a:t>
            </a:r>
            <a:r>
              <a:rPr lang="ru-RU" sz="1900" dirty="0">
                <a:effectLst/>
                <a:latin typeface="Cambria" panose="02040503050406030204" pitchFamily="18" charset="0"/>
              </a:rPr>
              <a:t> свои воды</a:t>
            </a:r>
            <a:r>
              <a:rPr lang="ru-RU" sz="1900" dirty="0" smtClean="0">
                <a:effectLst/>
                <a:latin typeface="Cambria" panose="02040503050406030204" pitchFamily="18" charset="0"/>
              </a:rPr>
              <a:t>.</a:t>
            </a:r>
            <a:endParaRPr lang="ru-RU" sz="1900" dirty="0">
              <a:effectLst/>
              <a:latin typeface="Cambria" panose="02040503050406030204" pitchFamily="18" charset="0"/>
            </a:endParaRPr>
          </a:p>
          <a:p>
            <a:pPr marL="0" indent="0">
              <a:buNone/>
            </a:pPr>
            <a:r>
              <a:rPr lang="ru-RU" sz="1900" dirty="0">
                <a:effectLst/>
                <a:latin typeface="Cambria" panose="02040503050406030204" pitchFamily="18" charset="0"/>
              </a:rPr>
              <a:t>(5)Человек, путешествующий по Волге, </a:t>
            </a:r>
            <a:r>
              <a:rPr lang="ru-RU" sz="1900" u="sng" dirty="0">
                <a:solidFill>
                  <a:srgbClr val="FF0000"/>
                </a:solidFill>
                <a:effectLst/>
                <a:latin typeface="Cambria" panose="02040503050406030204" pitchFamily="18" charset="0"/>
              </a:rPr>
              <a:t>не</a:t>
            </a:r>
            <a:r>
              <a:rPr lang="ru-RU" sz="1900" dirty="0">
                <a:effectLst/>
                <a:latin typeface="Cambria" panose="02040503050406030204" pitchFamily="18" charset="0"/>
              </a:rPr>
              <a:t> перестаёт уд</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влят</a:t>
            </a:r>
            <a:r>
              <a:rPr lang="ru-RU" sz="1900" b="1" dirty="0">
                <a:solidFill>
                  <a:srgbClr val="FF0000"/>
                </a:solidFill>
                <a:effectLst/>
                <a:latin typeface="Cambria" panose="02040503050406030204" pitchFamily="18" charset="0"/>
              </a:rPr>
              <a:t>ь</a:t>
            </a:r>
            <a:r>
              <a:rPr lang="ru-RU" sz="1900" dirty="0">
                <a:effectLst/>
                <a:latin typeface="Cambria" panose="02040503050406030204" pitchFamily="18" charset="0"/>
              </a:rPr>
              <a:t>ся красоте её берегов</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разнообразных</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живописных.</a:t>
            </a:r>
            <a:endParaRPr lang="ru-RU" sz="1900" dirty="0">
              <a:effectLst/>
              <a:latin typeface="Cambria" panose="02040503050406030204" pitchFamily="18" charset="0"/>
            </a:endParaRPr>
          </a:p>
          <a:p>
            <a:pPr marL="0" indent="0">
              <a:buNone/>
            </a:pPr>
            <a:r>
              <a:rPr lang="ru-RU" sz="1900" dirty="0" smtClean="0">
                <a:effectLst/>
                <a:latin typeface="Cambria" panose="02040503050406030204" pitchFamily="18" charset="0"/>
              </a:rPr>
              <a:t>(</a:t>
            </a:r>
            <a:r>
              <a:rPr lang="ru-RU" sz="1900" dirty="0">
                <a:effectLst/>
                <a:latin typeface="Cambria" panose="02040503050406030204" pitchFamily="18" charset="0"/>
              </a:rPr>
              <a:t>6)В верховьях </a:t>
            </a:r>
            <a:r>
              <a:rPr lang="ru-RU" sz="1900" b="1" dirty="0">
                <a:solidFill>
                  <a:srgbClr val="FF0000"/>
                </a:solidFill>
                <a:effectLst/>
                <a:latin typeface="Cambria" panose="02040503050406030204" pitchFamily="18" charset="0"/>
              </a:rPr>
              <a:t>с</a:t>
            </a:r>
            <a:r>
              <a:rPr lang="ru-RU" sz="1900" dirty="0">
                <a:effectLst/>
                <a:latin typeface="Cambria" panose="02040503050406030204" pitchFamily="18" charset="0"/>
              </a:rPr>
              <a:t>жимают реку ж</a:t>
            </a:r>
            <a:r>
              <a:rPr lang="ru-RU" sz="1900" b="1" dirty="0">
                <a:solidFill>
                  <a:srgbClr val="FF0000"/>
                </a:solidFill>
                <a:effectLst/>
                <a:latin typeface="Cambria" panose="02040503050406030204" pitchFamily="18" charset="0"/>
              </a:rPr>
              <a:t>ё</a:t>
            </a:r>
            <a:r>
              <a:rPr lang="ru-RU" sz="1900" dirty="0">
                <a:effectLst/>
                <a:latin typeface="Cambria" panose="02040503050406030204" pitchFamily="18" charset="0"/>
              </a:rPr>
              <a:t>лто-красные сосновые леса</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наполняя воздух запахом сосны.</a:t>
            </a:r>
          </a:p>
          <a:p>
            <a:pPr marL="0" indent="0">
              <a:buNone/>
            </a:pPr>
            <a:r>
              <a:rPr lang="ru-RU" sz="1900" dirty="0">
                <a:effectLst/>
                <a:latin typeface="Cambria" panose="02040503050406030204" pitchFamily="18" charset="0"/>
              </a:rPr>
              <a:t> (7)Живописен правый берег</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гористый</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круто обрывающ</a:t>
            </a:r>
            <a:r>
              <a:rPr lang="ru-RU" sz="1900" b="1" dirty="0">
                <a:solidFill>
                  <a:srgbClr val="FF0000"/>
                </a:solidFill>
                <a:effectLst/>
                <a:latin typeface="Cambria" panose="02040503050406030204" pitchFamily="18" charset="0"/>
              </a:rPr>
              <a:t>и</a:t>
            </a:r>
            <a:r>
              <a:rPr lang="ru-RU" sz="1900" dirty="0">
                <a:effectLst/>
                <a:latin typeface="Cambria" panose="02040503050406030204" pitchFamily="18" charset="0"/>
              </a:rPr>
              <a:t>йся к реке</a:t>
            </a:r>
            <a:r>
              <a:rPr lang="ru-RU" sz="1900" b="1" dirty="0">
                <a:solidFill>
                  <a:srgbClr val="FF0000"/>
                </a:solidFill>
                <a:effectLst/>
                <a:latin typeface="Cambria" panose="02040503050406030204" pitchFamily="18" charset="0"/>
              </a:rPr>
              <a:t>, </a:t>
            </a:r>
            <a:r>
              <a:rPr lang="ru-RU" sz="1900" dirty="0">
                <a:effectLst/>
                <a:latin typeface="Cambria" panose="02040503050406030204" pitchFamily="18" charset="0"/>
              </a:rPr>
              <a:t>пр</a:t>
            </a:r>
            <a:r>
              <a:rPr lang="ru-RU" sz="1900" b="1" dirty="0">
                <a:solidFill>
                  <a:srgbClr val="FF0000"/>
                </a:solidFill>
                <a:effectLst/>
                <a:latin typeface="Cambria" panose="02040503050406030204" pitchFamily="18" charset="0"/>
              </a:rPr>
              <a:t>о</a:t>
            </a:r>
            <a:r>
              <a:rPr lang="ru-RU" sz="1900" dirty="0">
                <a:effectLst/>
                <a:latin typeface="Cambria" panose="02040503050406030204" pitchFamily="18" charset="0"/>
              </a:rPr>
              <a:t>реза</a:t>
            </a:r>
            <a:r>
              <a:rPr lang="ru-RU" sz="1900" b="1" dirty="0">
                <a:solidFill>
                  <a:srgbClr val="FF0000"/>
                </a:solidFill>
                <a:effectLst/>
                <a:latin typeface="Cambria" panose="02040503050406030204" pitchFamily="18" charset="0"/>
              </a:rPr>
              <a:t>н</a:t>
            </a:r>
            <a:r>
              <a:rPr lang="ru-RU" sz="1900" dirty="0">
                <a:effectLst/>
                <a:latin typeface="Cambria" panose="02040503050406030204" pitchFamily="18" charset="0"/>
              </a:rPr>
              <a:t>ный глубокими долинами. </a:t>
            </a:r>
          </a:p>
          <a:p>
            <a:pPr marL="0" indent="0">
              <a:buNone/>
            </a:pPr>
            <a:r>
              <a:rPr lang="ru-RU" sz="1900" dirty="0">
                <a:effectLst/>
                <a:latin typeface="Cambria" panose="02040503050406030204" pitchFamily="18" charset="0"/>
              </a:rPr>
              <a:t>(8)Ближе к югу</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где-то после Саратова</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заросли уступают  место хлебам</a:t>
            </a:r>
            <a:r>
              <a:rPr lang="ru-RU" sz="1900" b="1" dirty="0">
                <a:solidFill>
                  <a:srgbClr val="FF0000"/>
                </a:solidFill>
                <a:effectLst/>
                <a:latin typeface="Cambria" panose="02040503050406030204" pitchFamily="18" charset="0"/>
              </a:rPr>
              <a:t>,</a:t>
            </a:r>
            <a:r>
              <a:rPr lang="ru-RU" sz="1900" dirty="0">
                <a:effectLst/>
                <a:latin typeface="Cambria" panose="02040503050406030204" pitchFamily="18" charset="0"/>
              </a:rPr>
              <a:t> уходящим в бе</a:t>
            </a:r>
            <a:r>
              <a:rPr lang="ru-RU" sz="1900" b="1" dirty="0">
                <a:solidFill>
                  <a:srgbClr val="FF0000"/>
                </a:solidFill>
                <a:effectLst/>
                <a:latin typeface="Cambria" panose="02040503050406030204" pitchFamily="18" charset="0"/>
              </a:rPr>
              <a:t>с</a:t>
            </a:r>
            <a:r>
              <a:rPr lang="ru-RU" sz="1900" dirty="0">
                <a:effectLst/>
                <a:latin typeface="Cambria" panose="02040503050406030204" pitchFamily="18" charset="0"/>
              </a:rPr>
              <a:t>конечную даль.</a:t>
            </a:r>
          </a:p>
          <a:p>
            <a:pPr marL="0" indent="0" eaLnBrk="1" hangingPunct="1">
              <a:lnSpc>
                <a:spcPct val="90000"/>
              </a:lnSpc>
              <a:buNone/>
            </a:pPr>
            <a:endParaRPr lang="ru-RU"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7544" y="1196752"/>
            <a:ext cx="8229600" cy="206896"/>
          </a:xfrm>
        </p:spPr>
        <p:txBody>
          <a:bodyPr/>
          <a:lstStyle/>
          <a:p>
            <a:pPr>
              <a:defRPr/>
            </a:pPr>
            <a:r>
              <a:rPr lang="ru-RU" sz="3200" b="1" dirty="0">
                <a:effectLst/>
                <a:latin typeface="Bookman Old Style" panose="02050604050505020204" pitchFamily="18" charset="0"/>
              </a:rPr>
              <a:t>Задание5. Варианты ответа</a:t>
            </a:r>
            <a:r>
              <a:rPr lang="ru-RU" sz="4000" dirty="0">
                <a:effectLst/>
              </a:rPr>
              <a:t/>
            </a:r>
            <a:br>
              <a:rPr lang="ru-RU" sz="4000" dirty="0">
                <a:effectLst/>
              </a:rPr>
            </a:br>
            <a:r>
              <a:rPr lang="ru-RU" sz="4000" b="1" dirty="0" smtClean="0"/>
              <a:t/>
            </a:r>
            <a:br>
              <a:rPr lang="ru-RU" sz="4000" b="1" dirty="0" smtClean="0"/>
            </a:br>
            <a:endParaRPr lang="ru-RU" sz="4000" dirty="0" smtClean="0">
              <a:effectLst/>
            </a:endParaRPr>
          </a:p>
        </p:txBody>
      </p:sp>
      <p:graphicFrame>
        <p:nvGraphicFramePr>
          <p:cNvPr id="29773" name="Group 77"/>
          <p:cNvGraphicFramePr>
            <a:graphicFrameLocks noGrp="1"/>
          </p:cNvGraphicFramePr>
          <p:nvPr>
            <p:ph idx="1"/>
            <p:extLst>
              <p:ext uri="{D42A27DB-BD31-4B8C-83A1-F6EECF244321}">
                <p14:modId xmlns:p14="http://schemas.microsoft.com/office/powerpoint/2010/main" val="870779604"/>
              </p:ext>
            </p:extLst>
          </p:nvPr>
        </p:nvGraphicFramePr>
        <p:xfrm>
          <a:off x="467544" y="1556792"/>
          <a:ext cx="8229600" cy="3672408"/>
        </p:xfrm>
        <a:graphic>
          <a:graphicData uri="http://schemas.openxmlformats.org/drawingml/2006/table">
            <a:tbl>
              <a:tblPr/>
              <a:tblGrid>
                <a:gridCol w="2602632"/>
                <a:gridCol w="5626968"/>
              </a:tblGrid>
              <a:tr h="12872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b="1" kern="1200" dirty="0" smtClean="0">
                          <a:solidFill>
                            <a:schemeClr val="tx1"/>
                          </a:solidFill>
                          <a:effectLst/>
                          <a:latin typeface="Cambria" panose="02040503050406030204" pitchFamily="18" charset="0"/>
                          <a:ea typeface="+mn-ea"/>
                          <a:cs typeface="+mn-cs"/>
                        </a:rPr>
                        <a:t>Согласование</a:t>
                      </a:r>
                      <a:endParaRPr kumimoji="0" lang="ru-RU" sz="2200" b="1"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358775" algn="l"/>
                        </a:tabLst>
                      </a:pPr>
                      <a:r>
                        <a:rPr lang="ru-RU" sz="2200" kern="1200" dirty="0" smtClean="0">
                          <a:solidFill>
                            <a:schemeClr val="tx1"/>
                          </a:solidFill>
                          <a:effectLst/>
                          <a:latin typeface="Cambria" panose="02040503050406030204" pitchFamily="18" charset="0"/>
                          <a:ea typeface="+mn-ea"/>
                          <a:cs typeface="+mn-cs"/>
                        </a:rPr>
                        <a:t>Глухих лесов; тоненький ручеек.</a:t>
                      </a:r>
                      <a:endParaRPr kumimoji="0" lang="ru-RU" sz="22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458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b="1" kern="1200" dirty="0" smtClean="0">
                          <a:solidFill>
                            <a:schemeClr val="tx1"/>
                          </a:solidFill>
                          <a:effectLst/>
                          <a:latin typeface="Cambria" panose="02040503050406030204" pitchFamily="18" charset="0"/>
                          <a:ea typeface="+mn-ea"/>
                          <a:cs typeface="+mn-cs"/>
                        </a:rPr>
                        <a:t>Управление</a:t>
                      </a:r>
                      <a:endParaRPr kumimoji="0" lang="ru-RU" sz="2200" b="1"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kern="1200" dirty="0" smtClean="0">
                          <a:solidFill>
                            <a:schemeClr val="tx1"/>
                          </a:solidFill>
                          <a:effectLst/>
                          <a:latin typeface="Cambria" panose="02040503050406030204" pitchFamily="18" charset="0"/>
                          <a:ea typeface="+mn-ea"/>
                          <a:cs typeface="+mn-cs"/>
                        </a:rPr>
                        <a:t>Поросших растительностью; пробирается среди болот.</a:t>
                      </a:r>
                      <a:endParaRPr kumimoji="0" lang="ru-RU" sz="22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055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b="1" kern="1200" dirty="0" smtClean="0">
                          <a:solidFill>
                            <a:schemeClr val="tx1"/>
                          </a:solidFill>
                          <a:effectLst/>
                          <a:latin typeface="Cambria" panose="02040503050406030204" pitchFamily="18" charset="0"/>
                          <a:ea typeface="+mn-ea"/>
                          <a:cs typeface="+mn-cs"/>
                        </a:rPr>
                        <a:t>Примыкание</a:t>
                      </a:r>
                      <a:endParaRPr kumimoji="0" lang="ru-RU" sz="2200" b="1"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676275" algn="l"/>
                          <a:tab pos="2057400" algn="l"/>
                        </a:tabLst>
                      </a:pPr>
                      <a:r>
                        <a:rPr lang="ru-RU" sz="2200" kern="1200" dirty="0" smtClean="0">
                          <a:solidFill>
                            <a:schemeClr val="tx1"/>
                          </a:solidFill>
                          <a:effectLst/>
                          <a:latin typeface="Cambria" panose="02040503050406030204" pitchFamily="18" charset="0"/>
                          <a:ea typeface="+mn-ea"/>
                          <a:cs typeface="+mn-cs"/>
                        </a:rPr>
                        <a:t>Пробирается, изгибаясь; пробирается здесь.</a:t>
                      </a:r>
                      <a:endParaRPr kumimoji="0" lang="ru-RU" sz="2200" b="0" i="0" u="none" strike="noStrike" cap="none" normalizeH="0" baseline="0" dirty="0" smtClean="0">
                        <a:ln>
                          <a:noFill/>
                        </a:ln>
                        <a:solidFill>
                          <a:schemeClr val="tx1"/>
                        </a:solidFill>
                        <a:effectLst/>
                        <a:latin typeface="Cambria" panose="020405030504060302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2"/>
            <a:ext cx="8229600" cy="2647132"/>
          </a:xfrm>
        </p:spPr>
        <p:txBody>
          <a:bodyPr/>
          <a:lstStyle/>
          <a:p>
            <a:pPr algn="l">
              <a:lnSpc>
                <a:spcPct val="150000"/>
              </a:lnSpc>
              <a:defRPr/>
            </a:pPr>
            <a:r>
              <a:rPr lang="ru-RU" sz="3200" b="1" u="sng" dirty="0" smtClean="0">
                <a:latin typeface="Bookman Old Style" panose="02050604050505020204" pitchFamily="18" charset="0"/>
              </a:rPr>
              <a:t>Задание </a:t>
            </a:r>
            <a:r>
              <a:rPr lang="ru-RU" sz="3200" b="1" u="sng" dirty="0" smtClean="0">
                <a:latin typeface="Bookman Old Style" panose="02050604050505020204" pitchFamily="18" charset="0"/>
              </a:rPr>
              <a:t>6</a:t>
            </a:r>
            <a:r>
              <a:rPr lang="ru-RU" sz="3500" b="1" u="sng" dirty="0" smtClean="0">
                <a:latin typeface="Bookman Old Style" panose="02050604050505020204" pitchFamily="18" charset="0"/>
              </a:rPr>
              <a:t/>
            </a:r>
            <a:br>
              <a:rPr lang="ru-RU" sz="3500" b="1" u="sng" dirty="0" smtClean="0">
                <a:latin typeface="Bookman Old Style" panose="02050604050505020204" pitchFamily="18" charset="0"/>
              </a:rPr>
            </a:br>
            <a:r>
              <a:rPr lang="ru-RU" sz="3200" b="1" u="sng" dirty="0">
                <a:latin typeface="Bookman Old Style" panose="02050604050505020204" pitchFamily="18" charset="0"/>
              </a:rPr>
              <a:t>Задание 7</a:t>
            </a:r>
            <a:r>
              <a:rPr lang="ru-RU" sz="3500" b="1" u="sng" dirty="0" smtClean="0">
                <a:latin typeface="Bookman Old Style" panose="02050604050505020204" pitchFamily="18" charset="0"/>
              </a:rPr>
              <a:t/>
            </a:r>
            <a:br>
              <a:rPr lang="ru-RU" sz="3500" b="1" u="sng" dirty="0" smtClean="0">
                <a:latin typeface="Bookman Old Style" panose="02050604050505020204" pitchFamily="18" charset="0"/>
              </a:rPr>
            </a:br>
            <a:r>
              <a:rPr lang="ru-RU" sz="3200" b="1" u="sng" dirty="0">
                <a:latin typeface="Bookman Old Style" panose="02050604050505020204" pitchFamily="18" charset="0"/>
              </a:rPr>
              <a:t>Задание </a:t>
            </a:r>
            <a:r>
              <a:rPr lang="ru-RU" sz="3200" b="1" u="sng" dirty="0" smtClean="0">
                <a:latin typeface="Bookman Old Style" panose="02050604050505020204" pitchFamily="18" charset="0"/>
              </a:rPr>
              <a:t>8</a:t>
            </a:r>
            <a:r>
              <a:rPr lang="ru-RU" sz="3500" b="1" dirty="0" smtClean="0"/>
              <a:t/>
            </a:r>
            <a:br>
              <a:rPr lang="ru-RU" sz="3500" b="1" dirty="0" smtClean="0"/>
            </a:br>
            <a:endParaRPr lang="ru-RU" sz="3500" dirty="0" smtClean="0">
              <a:effectLst/>
            </a:endParaRPr>
          </a:p>
        </p:txBody>
      </p:sp>
      <p:sp>
        <p:nvSpPr>
          <p:cNvPr id="9219" name="Rectangle 3"/>
          <p:cNvSpPr>
            <a:spLocks noGrp="1" noChangeArrowheads="1"/>
          </p:cNvSpPr>
          <p:nvPr>
            <p:ph type="body" idx="1"/>
          </p:nvPr>
        </p:nvSpPr>
        <p:spPr>
          <a:xfrm>
            <a:off x="179512" y="2420888"/>
            <a:ext cx="8784976" cy="3710037"/>
          </a:xfrm>
          <a:noFill/>
        </p:spPr>
        <p:txBody>
          <a:bodyPr/>
          <a:lstStyle/>
          <a:p>
            <a:pPr marL="0" indent="0">
              <a:lnSpc>
                <a:spcPct val="150000"/>
              </a:lnSpc>
              <a:buNone/>
            </a:pPr>
            <a:r>
              <a:rPr lang="ru-RU" sz="2000" b="1" u="sng" dirty="0" smtClean="0">
                <a:effectLst/>
                <a:latin typeface="Cambria" panose="02040503050406030204" pitchFamily="18" charset="0"/>
              </a:rPr>
              <a:t>Ответ к заданию </a:t>
            </a:r>
            <a:r>
              <a:rPr lang="ru-RU" sz="2400" b="1" u="sng" dirty="0" smtClean="0">
                <a:solidFill>
                  <a:srgbClr val="C00000"/>
                </a:solidFill>
                <a:effectLst/>
                <a:latin typeface="Cambria" panose="02040503050406030204" pitchFamily="18" charset="0"/>
              </a:rPr>
              <a:t>6</a:t>
            </a:r>
            <a:r>
              <a:rPr lang="ru-RU" sz="2000" dirty="0" smtClean="0">
                <a:effectLst/>
                <a:latin typeface="Cambria" panose="02040503050406030204" pitchFamily="18" charset="0"/>
              </a:rPr>
              <a:t>: </a:t>
            </a:r>
            <a:r>
              <a:rPr lang="ru-RU" sz="2000" dirty="0">
                <a:effectLst/>
                <a:latin typeface="Cambria" panose="02040503050406030204" pitchFamily="18" charset="0"/>
              </a:rPr>
              <a:t>3,5 </a:t>
            </a:r>
            <a:endParaRPr lang="ru-RU" sz="1000" dirty="0">
              <a:effectLst/>
              <a:latin typeface="Cambria" panose="02040503050406030204" pitchFamily="18" charset="0"/>
            </a:endParaRPr>
          </a:p>
          <a:p>
            <a:pPr marL="0" indent="0">
              <a:lnSpc>
                <a:spcPct val="150000"/>
              </a:lnSpc>
              <a:buNone/>
            </a:pPr>
            <a:r>
              <a:rPr lang="ru-RU" sz="2000" b="1" u="sng" dirty="0" smtClean="0">
                <a:effectLst/>
                <a:latin typeface="Cambria" panose="02040503050406030204" pitchFamily="18" charset="0"/>
              </a:rPr>
              <a:t>Ответ </a:t>
            </a:r>
            <a:r>
              <a:rPr lang="ru-RU" sz="2000" b="1" u="sng" dirty="0">
                <a:effectLst/>
                <a:latin typeface="Cambria" panose="02040503050406030204" pitchFamily="18" charset="0"/>
              </a:rPr>
              <a:t>к заданию </a:t>
            </a:r>
            <a:r>
              <a:rPr lang="ru-RU" sz="2400" b="1" u="sng" dirty="0" smtClean="0">
                <a:solidFill>
                  <a:srgbClr val="C00000"/>
                </a:solidFill>
                <a:effectLst/>
                <a:latin typeface="Cambria" panose="02040503050406030204" pitchFamily="18" charset="0"/>
              </a:rPr>
              <a:t>7</a:t>
            </a:r>
            <a:r>
              <a:rPr lang="ru-RU" sz="2000" b="1" u="sng" dirty="0" smtClean="0">
                <a:effectLst/>
                <a:latin typeface="Cambria" panose="02040503050406030204" pitchFamily="18" charset="0"/>
              </a:rPr>
              <a:t>: </a:t>
            </a:r>
          </a:p>
          <a:p>
            <a:pPr marL="0" indent="0">
              <a:lnSpc>
                <a:spcPct val="150000"/>
              </a:lnSpc>
              <a:buNone/>
            </a:pPr>
            <a:r>
              <a:rPr lang="ru-RU" sz="1800" dirty="0" smtClean="0">
                <a:effectLst/>
                <a:latin typeface="Cambria" panose="02040503050406030204" pitchFamily="18" charset="0"/>
              </a:rPr>
              <a:t>       Путешествующий </a:t>
            </a:r>
            <a:r>
              <a:rPr lang="ru-RU" sz="1800" dirty="0">
                <a:effectLst/>
                <a:latin typeface="Cambria" panose="02040503050406030204" pitchFamily="18" charset="0"/>
              </a:rPr>
              <a:t>по Волге человек не перестаёт удивляться красоте её </a:t>
            </a:r>
            <a:r>
              <a:rPr lang="ru-RU" sz="1800" dirty="0" smtClean="0">
                <a:effectLst/>
                <a:latin typeface="Cambria" panose="02040503050406030204" pitchFamily="18" charset="0"/>
              </a:rPr>
              <a:t>берегов</a:t>
            </a:r>
            <a:r>
              <a:rPr lang="ru-RU" sz="1500" dirty="0" smtClean="0">
                <a:effectLst/>
                <a:latin typeface="Cambria" panose="02040503050406030204" pitchFamily="18" charset="0"/>
              </a:rPr>
              <a:t>.</a:t>
            </a:r>
          </a:p>
          <a:p>
            <a:pPr marL="0" indent="0">
              <a:lnSpc>
                <a:spcPct val="150000"/>
              </a:lnSpc>
              <a:buNone/>
            </a:pPr>
            <a:r>
              <a:rPr lang="ru-RU" sz="2000" b="1" u="sng" dirty="0">
                <a:effectLst/>
                <a:latin typeface="Cambria" panose="02040503050406030204" pitchFamily="18" charset="0"/>
              </a:rPr>
              <a:t>Ответ к заданию </a:t>
            </a:r>
            <a:r>
              <a:rPr lang="ru-RU" sz="2400" b="1" u="sng" dirty="0" smtClean="0">
                <a:solidFill>
                  <a:srgbClr val="C00000"/>
                </a:solidFill>
                <a:effectLst/>
                <a:latin typeface="Cambria" panose="02040503050406030204" pitchFamily="18" charset="0"/>
              </a:rPr>
              <a:t>8</a:t>
            </a:r>
            <a:r>
              <a:rPr lang="ru-RU" sz="2000" b="1" u="sng" dirty="0" smtClean="0">
                <a:effectLst/>
                <a:latin typeface="Cambria" panose="02040503050406030204" pitchFamily="18" charset="0"/>
              </a:rPr>
              <a:t>: </a:t>
            </a:r>
          </a:p>
          <a:p>
            <a:pPr marL="0" indent="0">
              <a:lnSpc>
                <a:spcPct val="150000"/>
              </a:lnSpc>
              <a:buNone/>
            </a:pPr>
            <a:r>
              <a:rPr lang="ru-RU" sz="1800" dirty="0" smtClean="0">
                <a:effectLst/>
                <a:latin typeface="Cambria" panose="02040503050406030204" pitchFamily="18" charset="0"/>
              </a:rPr>
              <a:t>Протекает</a:t>
            </a:r>
            <a:r>
              <a:rPr lang="ru-RU" sz="1800" dirty="0">
                <a:effectLst/>
                <a:latin typeface="Cambria" panose="02040503050406030204" pitchFamily="18" charset="0"/>
              </a:rPr>
              <a:t>.</a:t>
            </a:r>
          </a:p>
          <a:p>
            <a:pPr marL="0" indent="0">
              <a:buNone/>
            </a:pPr>
            <a:endParaRPr lang="ru-RU" sz="1500" dirty="0">
              <a:effectLst/>
            </a:endParaRPr>
          </a:p>
          <a:p>
            <a:pPr marL="0" indent="0">
              <a:buNone/>
            </a:pPr>
            <a:r>
              <a:rPr lang="ru-RU" sz="4800" dirty="0" smtClean="0">
                <a:effectLst/>
                <a:latin typeface="Cambria" panose="02040503050406030204" pitchFamily="18" charset="0"/>
              </a:rPr>
              <a:t> </a:t>
            </a:r>
            <a:endParaRPr lang="ru-RU" sz="4800" dirty="0">
              <a:effectLst/>
              <a:latin typeface="Cambria" panose="02040503050406030204" pitchFamily="18" charset="0"/>
            </a:endParaRPr>
          </a:p>
          <a:p>
            <a:pPr marL="0" indent="0">
              <a:buNone/>
            </a:pPr>
            <a:endParaRPr lang="ru-RU" sz="4800" dirty="0" smtClean="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ru-RU" sz="3600" b="1" u="sng" dirty="0" smtClean="0">
                <a:latin typeface="Bookman Old Style" panose="02050604050505020204" pitchFamily="18" charset="0"/>
              </a:rPr>
              <a:t>Задание </a:t>
            </a:r>
            <a:r>
              <a:rPr lang="ru-RU" sz="3600" b="1" u="sng" dirty="0" smtClean="0">
                <a:latin typeface="Bookman Old Style" panose="02050604050505020204" pitchFamily="18" charset="0"/>
              </a:rPr>
              <a:t>9</a:t>
            </a:r>
            <a:r>
              <a:rPr lang="ru-RU" sz="3600" b="1" dirty="0" smtClean="0">
                <a:latin typeface="Bookman Old Style" panose="02050604050505020204" pitchFamily="18" charset="0"/>
              </a:rPr>
              <a:t/>
            </a:r>
            <a:br>
              <a:rPr lang="ru-RU" sz="3600" b="1" dirty="0" smtClean="0">
                <a:latin typeface="Bookman Old Style" panose="02050604050505020204" pitchFamily="18" charset="0"/>
              </a:rPr>
            </a:br>
            <a:r>
              <a:rPr lang="ru-RU" sz="3600" b="1" dirty="0" smtClean="0">
                <a:effectLst/>
                <a:latin typeface="Bookman Old Style" panose="02050604050505020204" pitchFamily="18" charset="0"/>
              </a:rPr>
              <a:t>варианты ответа</a:t>
            </a:r>
            <a:r>
              <a:rPr lang="ru-RU" sz="4000" dirty="0" smtClean="0">
                <a:effectLst/>
              </a:rPr>
              <a:t> </a:t>
            </a:r>
          </a:p>
        </p:txBody>
      </p:sp>
      <p:sp>
        <p:nvSpPr>
          <p:cNvPr id="10243" name="Rectangle 3"/>
          <p:cNvSpPr>
            <a:spLocks noGrp="1" noChangeArrowheads="1"/>
          </p:cNvSpPr>
          <p:nvPr>
            <p:ph type="body" idx="1"/>
          </p:nvPr>
        </p:nvSpPr>
        <p:spPr>
          <a:xfrm>
            <a:off x="250825" y="1989138"/>
            <a:ext cx="8713788" cy="3773487"/>
          </a:xfrm>
          <a:noFill/>
        </p:spPr>
        <p:txBody>
          <a:bodyPr/>
          <a:lstStyle/>
          <a:p>
            <a:pPr marL="0" indent="0">
              <a:buNone/>
            </a:pPr>
            <a:r>
              <a:rPr lang="ru-RU" dirty="0">
                <a:effectLst/>
                <a:latin typeface="Cambria" panose="02040503050406030204" pitchFamily="18" charset="0"/>
              </a:rPr>
              <a:t>Ответ:1,3,6.</a:t>
            </a:r>
          </a:p>
          <a:p>
            <a:pPr marL="0" indent="0">
              <a:buNone/>
            </a:pPr>
            <a:endParaRPr lang="ru-RU" dirty="0" smtClean="0">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Лучи">
  <a:themeElements>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Луч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195</TotalTime>
  <Words>716</Words>
  <Application>Microsoft Office PowerPoint</Application>
  <PresentationFormat>Экран (4:3)</PresentationFormat>
  <Paragraphs>122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Лучи</vt:lpstr>
      <vt:lpstr>Шестое марта.  Классная работа.</vt:lpstr>
      <vt:lpstr>Тема урока:   Обособленные члены предложения (обобщающий урок).</vt:lpstr>
      <vt:lpstr>Цель урока: </vt:lpstr>
      <vt:lpstr>Презентация PowerPoint</vt:lpstr>
      <vt:lpstr>Презентация PowerPoint</vt:lpstr>
      <vt:lpstr>ПРОВЕРЬ СЕБЯ:</vt:lpstr>
      <vt:lpstr>Задание5. Варианты ответа  </vt:lpstr>
      <vt:lpstr>Задание 6 Задание 7 Задание 8 </vt:lpstr>
      <vt:lpstr>Задание 9 варианты ответа </vt:lpstr>
      <vt:lpstr>Здесь, среди болот, поросших богатой растительностью, и глухих лесов, изгибаясь, пробирается тоненький ручеёк  (Повествовательное, невосклицательное, простое, двусоставное, распространенное, осложнено одиночным деепричастием, обособленным определением, выраженным причастным  оборотом, уточняющим членом предложения (уточняющим обстоятельством места).</vt:lpstr>
      <vt:lpstr>Презентация PowerPoint</vt:lpstr>
      <vt:lpstr>             Задание 1:   записать предложения, вставив в них обособленные члены,  расставить знаки препинания, рассказать об обособленных определениях, используя материал задания.      1.Свежий ветер, дувший с моря, подгонял лодку. (Обособленное определение, выраженное причастным оборотом.)     2. На ручей, рябой и пестрый, за листком летит листок. (Обособленное определение, выраженное одиночными прилагательными). (Н. Некрасов)      3. Березонька-беляночка,  красавица лесов, проснулась спозараночку от птичьих голосов.(Обособленное распространённое приложение, стоящее после нарицательного существительного.) (В. Боков)      4. Перепачканный краской, малыш выглядел смешно. (Обособленное определение, имеющее обстоятельственное значение).      5. Мы, квалифицированные врачи, давали клятву Гиппократа. (Обособленное приложение).  </vt:lpstr>
      <vt:lpstr>Презентация PowerPoint</vt:lpstr>
      <vt:lpstr>Проверьте расстановку знаков препинания в предложениях, объясните её правильность и неправильность.       1. Он бежал сломя голову. (Запятая не нужна; фразеологизм). 2.Великие военачальники руководили сражением, стоя рядом на горке, и, отдавая приказы через командиров. (Запятые не нужны, однородные деепричастные обороты).  3. Под облаками, заливая воздух серебряными звуками, дрожали жаворонки. (Правильно).  4. Но несмотря на это неприятель снарядил новый флот. (Не хватает запятой после слова «но» и после «это», т.к. есть обстоятельство с предлогом несмотря на). </vt:lpstr>
      <vt:lpstr>Презентация PowerPoint</vt:lpstr>
      <vt:lpstr>         </vt:lpstr>
      <vt:lpstr>Проверь себя:</vt:lpstr>
      <vt:lpstr>Презентация PowerPoint</vt:lpstr>
      <vt:lpstr>Презентация PowerPoint</vt:lpstr>
      <vt:lpstr>Презентация PowerPoint</vt:lpstr>
      <vt:lpstr>   Итоги урока </vt:lpstr>
      <vt:lpstr>Спасибо за урок, ребята!</vt:lpstr>
    </vt:vector>
  </TitlesOfParts>
  <Company>МОУ "СОШв пос.Усть-Омчуг"</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  Повторение и обобщение изученного о причастии и деепричастии</dc:title>
  <dc:creator>Server</dc:creator>
  <cp:lastModifiedBy>House</cp:lastModifiedBy>
  <cp:revision>23</cp:revision>
  <dcterms:created xsi:type="dcterms:W3CDTF">2010-01-25T04:30:58Z</dcterms:created>
  <dcterms:modified xsi:type="dcterms:W3CDTF">2018-05-08T11:47:32Z</dcterms:modified>
</cp:coreProperties>
</file>